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0" r:id="rId6"/>
    <p:sldId id="272" r:id="rId7"/>
    <p:sldId id="279"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5" r:id="rId23"/>
    <p:sldId id="281" r:id="rId24"/>
    <p:sldId id="282"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9F2D0-9475-72FD-5F1C-EB5599C2ADC7}" v="115" dt="2023-02-12T14:47:23.077"/>
    <p1510:client id="{5595C00B-08F9-4467-9BFA-A757403F5F3F}" vWet="2" dt="2023-02-12T14:52:19.861"/>
    <p1510:client id="{FBE36C35-F1C5-4611-9B52-9704111F536B}" v="8" dt="2022-02-04T10:22:34.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12/02/2023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ol.com/nl/p/creativiteit-hoe-zo/1001004001809715/?Referrer=ADVNLGOO002008N-NWOFOMTJICC2O-320867369408&amp;gclid=Cj0KCQjwt_nmBRD0ARIsAJYs6o1PBEIZ9R98320hZ7dXahQeVib1ZCflLLeTqGZ1rfOgG_XXrjxsIn0aAmR_EALw_wcB"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a:solidFill>
                  <a:schemeClr val="tx1"/>
                </a:solidFill>
                <a:effectLst/>
                <a:latin typeface="+mn-lt"/>
                <a:ea typeface="+mn-ea"/>
                <a:cs typeface="+mn-cs"/>
              </a:rPr>
              <a:t>Deze opdracht is afkomstig uit </a:t>
            </a:r>
            <a:r>
              <a:rPr lang="nl-NL" sz="1200" b="0" i="1" u="sng" kern="1200">
                <a:solidFill>
                  <a:schemeClr val="tx1"/>
                </a:solidFill>
                <a:effectLst/>
                <a:latin typeface="+mn-lt"/>
                <a:ea typeface="+mn-ea"/>
                <a:cs typeface="+mn-cs"/>
                <a:hlinkClick r:id="rId3"/>
              </a:rPr>
              <a:t>Creativiteit Hoe? Zo!</a:t>
            </a:r>
            <a:r>
              <a:rPr lang="nl-NL" sz="1200" b="0" i="0" u="sng" kern="1200">
                <a:solidFill>
                  <a:schemeClr val="tx1"/>
                </a:solidFill>
                <a:effectLst/>
                <a:latin typeface="+mn-lt"/>
                <a:ea typeface="+mn-ea"/>
                <a:cs typeface="+mn-cs"/>
                <a:hlinkClick r:id="rId3"/>
              </a:rPr>
              <a:t> </a:t>
            </a:r>
            <a:r>
              <a:rPr lang="nl-NL" sz="1200" b="0" i="0" kern="1200">
                <a:solidFill>
                  <a:schemeClr val="tx1"/>
                </a:solidFill>
                <a:effectLst/>
                <a:latin typeface="+mn-lt"/>
                <a:ea typeface="+mn-ea"/>
                <a:cs typeface="+mn-cs"/>
              </a:rPr>
              <a:t>van Igor </a:t>
            </a:r>
            <a:r>
              <a:rPr lang="nl-NL" sz="1200" b="0" i="0" kern="1200" err="1">
                <a:solidFill>
                  <a:schemeClr val="tx1"/>
                </a:solidFill>
                <a:effectLst/>
                <a:latin typeface="+mn-lt"/>
                <a:ea typeface="+mn-ea"/>
                <a:cs typeface="+mn-cs"/>
              </a:rPr>
              <a:t>Byttebier</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Scriptum</a:t>
            </a:r>
            <a:r>
              <a:rPr lang="nl-NL" sz="1200" b="0" i="0" kern="1200">
                <a:solidFill>
                  <a:schemeClr val="tx1"/>
                </a:solidFill>
                <a:effectLst/>
                <a:latin typeface="+mn-lt"/>
                <a:ea typeface="+mn-ea"/>
                <a:cs typeface="+mn-cs"/>
              </a:rPr>
              <a:t>, 2003).</a:t>
            </a:r>
          </a:p>
          <a:p>
            <a:pPr fontAlgn="base"/>
            <a:r>
              <a:rPr lang="nl-NL" sz="1200" b="0" i="0" kern="1200">
                <a:solidFill>
                  <a:schemeClr val="tx1"/>
                </a:solidFill>
                <a:effectLst/>
                <a:latin typeface="+mn-lt"/>
                <a:ea typeface="+mn-ea"/>
                <a:cs typeface="+mn-cs"/>
              </a:rPr>
              <a:t>Hoeveel vierkanten zie je hier?</a:t>
            </a:r>
          </a:p>
          <a:p>
            <a:pPr fontAlgn="base"/>
            <a:r>
              <a:rPr lang="nl-NL" sz="1200" b="0" i="0" kern="1200">
                <a:solidFill>
                  <a:schemeClr val="tx1"/>
                </a:solidFill>
                <a:effectLst/>
                <a:latin typeface="+mn-lt"/>
                <a:ea typeface="+mn-ea"/>
                <a:cs typeface="+mn-cs"/>
              </a:rPr>
              <a:t>Kijk goed. Tel gedurende 2 minuten en schrijf het aantal op.</a:t>
            </a:r>
          </a:p>
          <a:p>
            <a:pPr fontAlgn="base"/>
            <a:r>
              <a:rPr lang="nl-NL" sz="1200" b="0" i="0" kern="1200">
                <a:solidFill>
                  <a:schemeClr val="tx1"/>
                </a:solidFill>
                <a:effectLst/>
                <a:latin typeface="+mn-lt"/>
                <a:ea typeface="+mn-ea"/>
                <a:cs typeface="+mn-cs"/>
              </a:rPr>
              <a:t>Misschien heb je er 17 of 26 of 30 gevonden? Het maakt nog even niet uit.</a:t>
            </a:r>
          </a:p>
          <a:p>
            <a:pPr fontAlgn="base"/>
            <a:r>
              <a:rPr lang="nl-NL" sz="1200" b="0" i="0" kern="1200">
                <a:solidFill>
                  <a:schemeClr val="tx1"/>
                </a:solidFill>
                <a:effectLst/>
                <a:latin typeface="+mn-lt"/>
                <a:ea typeface="+mn-ea"/>
                <a:cs typeface="+mn-cs"/>
              </a:rPr>
              <a:t>Als ik je zou vragen om je aantal oplossingen te verdubbelen. Lijkt dit onmogelijk?</a:t>
            </a:r>
          </a:p>
          <a:p>
            <a:pPr fontAlgn="base"/>
            <a:r>
              <a:rPr lang="nl-NL" sz="1200" b="0" i="0" kern="1200">
                <a:solidFill>
                  <a:schemeClr val="tx1"/>
                </a:solidFill>
                <a:effectLst/>
                <a:latin typeface="+mn-lt"/>
                <a:ea typeface="+mn-ea"/>
                <a:cs typeface="+mn-cs"/>
              </a:rPr>
              <a:t>Durf je het aan? Je krijgt hiervoor nog eens enkele minuten.</a:t>
            </a:r>
          </a:p>
          <a:p>
            <a:pPr fontAlgn="base"/>
            <a:endParaRPr lang="nl-NL" sz="1200" b="0" i="0" kern="1200">
              <a:solidFill>
                <a:schemeClr val="tx1"/>
              </a:solidFill>
              <a:effectLst/>
              <a:latin typeface="+mn-lt"/>
              <a:ea typeface="+mn-ea"/>
              <a:cs typeface="+mn-cs"/>
            </a:endParaRPr>
          </a:p>
          <a:p>
            <a:pPr fontAlgn="base"/>
            <a:r>
              <a:rPr lang="nl-NL" sz="1200" b="1" i="0" kern="1200">
                <a:solidFill>
                  <a:schemeClr val="tx1"/>
                </a:solidFill>
                <a:effectLst/>
                <a:latin typeface="+mn-lt"/>
                <a:ea typeface="+mn-ea"/>
                <a:cs typeface="+mn-cs"/>
              </a:rPr>
              <a:t>Tel de vierkanten (</a:t>
            </a:r>
            <a:r>
              <a:rPr lang="nl-NL" sz="1200" b="1" i="0" kern="1200" err="1">
                <a:solidFill>
                  <a:schemeClr val="tx1"/>
                </a:solidFill>
                <a:effectLst/>
                <a:latin typeface="+mn-lt"/>
                <a:ea typeface="+mn-ea"/>
                <a:cs typeface="+mn-cs"/>
              </a:rPr>
              <a:t>oplosssing</a:t>
            </a:r>
            <a:r>
              <a:rPr lang="nl-NL" sz="1200" b="1" i="0" kern="1200">
                <a:solidFill>
                  <a:schemeClr val="tx1"/>
                </a:solidFill>
                <a:effectLst/>
                <a:latin typeface="+mn-lt"/>
                <a:ea typeface="+mn-ea"/>
                <a:cs typeface="+mn-cs"/>
              </a:rPr>
              <a:t>)</a:t>
            </a:r>
          </a:p>
          <a:p>
            <a:pPr fontAlgn="base"/>
            <a:r>
              <a:rPr lang="nl-NL" sz="1200" b="0" i="0" kern="1200">
                <a:solidFill>
                  <a:schemeClr val="tx1"/>
                </a:solidFill>
                <a:effectLst/>
                <a:latin typeface="+mn-lt"/>
                <a:ea typeface="+mn-ea"/>
                <a:cs typeface="+mn-cs"/>
              </a:rPr>
              <a:t>Ben je erin geslaagd je aantal oplossingen te verdubbelen?</a:t>
            </a:r>
          </a:p>
          <a:p>
            <a:pPr fontAlgn="base"/>
            <a:r>
              <a:rPr lang="nl-NL" sz="1200" b="0" i="0" kern="1200">
                <a:solidFill>
                  <a:schemeClr val="tx1"/>
                </a:solidFill>
                <a:effectLst/>
                <a:latin typeface="+mn-lt"/>
                <a:ea typeface="+mn-ea"/>
                <a:cs typeface="+mn-cs"/>
              </a:rPr>
              <a:t>Je kunt hier enkel in slagen als je bereid bent op zoek te gaan naar de denkpatronen waar je nu nog in denkt, en die ‘tussentijds’ los te laten.</a:t>
            </a:r>
          </a:p>
          <a:p>
            <a:pPr fontAlgn="base"/>
            <a:r>
              <a:rPr lang="nl-NL" sz="1200" b="0" i="0" kern="1200">
                <a:solidFill>
                  <a:schemeClr val="tx1"/>
                </a:solidFill>
                <a:effectLst/>
                <a:latin typeface="+mn-lt"/>
                <a:ea typeface="+mn-ea"/>
                <a:cs typeface="+mn-cs"/>
              </a:rPr>
              <a:t>Ik geef enkele mogelijke oplossingen. Misschien heb je er zelf nog andere bedacht.</a:t>
            </a:r>
          </a:p>
          <a:p>
            <a:pPr fontAlgn="base"/>
            <a:r>
              <a:rPr lang="nl-NL" sz="1200" b="0" i="0" kern="1200">
                <a:solidFill>
                  <a:schemeClr val="tx1"/>
                </a:solidFill>
                <a:effectLst/>
                <a:latin typeface="+mn-lt"/>
                <a:ea typeface="+mn-ea"/>
                <a:cs typeface="+mn-cs"/>
              </a:rPr>
              <a:t>Natuurlijk zie je het grote vierkant en de 16 kleine.</a:t>
            </a:r>
          </a:p>
          <a:p>
            <a:pPr fontAlgn="base"/>
            <a:r>
              <a:rPr lang="nl-NL" sz="1200" b="0" i="0" kern="1200">
                <a:solidFill>
                  <a:schemeClr val="tx1"/>
                </a:solidFill>
                <a:effectLst/>
                <a:latin typeface="+mn-lt"/>
                <a:ea typeface="+mn-ea"/>
                <a:cs typeface="+mn-cs"/>
              </a:rPr>
              <a:t>Je ziet ook de vierkanten die uit 4 vierkanten zijn opgebouwd, zo zijn er 9, als je die in het midden niet vergeet.</a:t>
            </a:r>
          </a:p>
          <a:p>
            <a:pPr fontAlgn="base"/>
            <a:r>
              <a:rPr lang="nl-NL" sz="1200" b="0" i="0" kern="1200">
                <a:solidFill>
                  <a:schemeClr val="tx1"/>
                </a:solidFill>
                <a:effectLst/>
                <a:latin typeface="+mn-lt"/>
                <a:ea typeface="+mn-ea"/>
                <a:cs typeface="+mn-cs"/>
              </a:rPr>
              <a:t>Maar zie je ook de kleine zwarte vierkantjes (tussen 4 witte hoeken) op elk kruispunt? Zo zijn er 9 in het midden en met wat goede wil nog eens 16 op de buitenkanten.</a:t>
            </a:r>
          </a:p>
          <a:p>
            <a:pPr fontAlgn="base"/>
            <a:r>
              <a:rPr lang="nl-NL" sz="1200" b="0" i="0" kern="1200">
                <a:solidFill>
                  <a:schemeClr val="tx1"/>
                </a:solidFill>
                <a:effectLst/>
                <a:latin typeface="+mn-lt"/>
                <a:ea typeface="+mn-ea"/>
                <a:cs typeface="+mn-cs"/>
              </a:rPr>
              <a:t>Kun je in dit vierkant ook diepte ontdekken? Dan zitten er in elk vak verschillende vierkanten achter elkaar, oneindig misschien wel.</a:t>
            </a:r>
          </a:p>
          <a:p>
            <a:pPr fontAlgn="base"/>
            <a:r>
              <a:rPr lang="nl-NL" sz="1200" b="0" i="0" kern="1200">
                <a:solidFill>
                  <a:schemeClr val="tx1"/>
                </a:solidFill>
                <a:effectLst/>
                <a:latin typeface="+mn-lt"/>
                <a:ea typeface="+mn-ea"/>
                <a:cs typeface="+mn-cs"/>
              </a:rPr>
              <a:t>Als je niet kijkt naar de figuur, maar naar de tekst boven de figuur. Daar staat het woord ‘vierkant’, zelfs ‘vierkanten’, dus ook nog enkele erbij.</a:t>
            </a:r>
          </a:p>
          <a:p>
            <a:pPr fontAlgn="base"/>
            <a:endParaRPr lang="nl-NL" sz="1200" b="0" i="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347B59A7-EBB5-4C0C-B2A2-A20A9FE0A5A2}" type="slidenum">
              <a:rPr lang="nl-NL" smtClean="0"/>
              <a:t>13</a:t>
            </a:fld>
            <a:endParaRPr lang="nl-NL"/>
          </a:p>
        </p:txBody>
      </p:sp>
    </p:spTree>
    <p:extLst>
      <p:ext uri="{BB962C8B-B14F-4D97-AF65-F5344CB8AC3E}">
        <p14:creationId xmlns:p14="http://schemas.microsoft.com/office/powerpoint/2010/main" val="12910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a:solidFill>
                  <a:schemeClr val="tx1"/>
                </a:solidFill>
                <a:effectLst/>
                <a:latin typeface="+mn-lt"/>
                <a:ea typeface="+mn-ea"/>
                <a:cs typeface="+mn-cs"/>
              </a:rPr>
              <a:t>Challenge </a:t>
            </a:r>
            <a:r>
              <a:rPr lang="nl-NL" sz="1200" b="1" i="0" kern="1200" err="1">
                <a:solidFill>
                  <a:schemeClr val="tx1"/>
                </a:solidFill>
                <a:effectLst/>
                <a:latin typeface="+mn-lt"/>
                <a:ea typeface="+mn-ea"/>
                <a:cs typeface="+mn-cs"/>
              </a:rPr>
              <a:t>accepted</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Stel je eens voor: je bent druk bezig met een adviesrapport voor je werk. Je wilt een perfect stuk aanleveren, want dit rapport zou er zomaar eens voor kunnen zorgen dat je die nieuwe opdracht ook binnensleept. Je opdrachtgever vraagt om de dag hoe ver je al bent en je ziet de onmogelijke deadline steeds dichterbij komen. Naast het adviesrapport heb je ook nog eens een berg aan andere werkzaamheden liggen. Je vraagt je af in hoeverre de gestelde deadline realistisch is. Maar in plaats van hier lang bij stil te blijven staan, maak je een efficiënte planning waardoor je de deadline uiteindelijk net haalt, met een adviesrapport waarvan je je manager van zijn stoel blaast.</a:t>
            </a:r>
          </a:p>
          <a:p>
            <a:r>
              <a:rPr lang="nl-NL" sz="1200" b="0" i="0" kern="1200">
                <a:solidFill>
                  <a:schemeClr val="tx1"/>
                </a:solidFill>
                <a:effectLst/>
                <a:latin typeface="+mn-lt"/>
                <a:ea typeface="+mn-ea"/>
                <a:cs typeface="+mn-cs"/>
              </a:rPr>
              <a:t>Bovenstaand voorbeeld van succes, is een situatie waarbij jij verantwoordelijkheid neemt en invloed uitoefent. Jij bent in charge bij het oplossen van het probleem. Je ziet het probleem van de deadline als een uitdaging: </a:t>
            </a:r>
            <a:r>
              <a:rPr lang="nl-NL" sz="1200" b="0" i="0" kern="1200" err="1">
                <a:solidFill>
                  <a:schemeClr val="tx1"/>
                </a:solidFill>
                <a:effectLst/>
                <a:latin typeface="+mn-lt"/>
                <a:ea typeface="+mn-ea"/>
                <a:cs typeface="+mn-cs"/>
              </a:rPr>
              <a:t>challenge</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accepted</a:t>
            </a:r>
            <a:r>
              <a:rPr lang="nl-NL" sz="1200" b="0" i="0" kern="1200">
                <a:solidFill>
                  <a:schemeClr val="tx1"/>
                </a:solidFill>
                <a:effectLst/>
                <a:latin typeface="+mn-lt"/>
                <a:ea typeface="+mn-ea"/>
                <a:cs typeface="+mn-cs"/>
              </a:rPr>
              <a:t>. Je had ook kunnen blijven geloven in de aard van het probleem en je boos kunnen maken over het feit dat de deadline onhaalbaar is. Waar de één direct actie onderneemt om het probleem te tackelen, schrijft de ander het probleem toe aan ‘externe factoren waar hij geen invloed op heeft’. Het ligt tenslotte aan je opdrachtgever, aan de moeilijke opdracht, aan de maatschappij, aan het weer…</a:t>
            </a:r>
          </a:p>
          <a:p>
            <a:r>
              <a:rPr lang="nl-NL" sz="1200" b="1" i="0" kern="1200">
                <a:solidFill>
                  <a:schemeClr val="tx1"/>
                </a:solidFill>
                <a:effectLst/>
                <a:latin typeface="+mn-lt"/>
                <a:ea typeface="+mn-ea"/>
                <a:cs typeface="+mn-cs"/>
              </a:rPr>
              <a:t>De Cirkel van Invloed en Betrokkenheid</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Hoe pak je jouw uitdagingen aan? Een krachtig hulpmiddel bij het regisseren van je eigen succes is te kijken naar de Cirkel van Invloed en Betrokkenheid van Stephen </a:t>
            </a:r>
            <a:r>
              <a:rPr lang="nl-NL" sz="1200" b="0" i="0" kern="1200" err="1">
                <a:solidFill>
                  <a:schemeClr val="tx1"/>
                </a:solidFill>
                <a:effectLst/>
                <a:latin typeface="+mn-lt"/>
                <a:ea typeface="+mn-ea"/>
                <a:cs typeface="+mn-cs"/>
              </a:rPr>
              <a:t>Covey</a:t>
            </a:r>
            <a:r>
              <a:rPr lang="nl-NL" sz="1200" b="0" i="0" kern="1200">
                <a:solidFill>
                  <a:schemeClr val="tx1"/>
                </a:solidFill>
                <a:effectLst/>
                <a:latin typeface="+mn-lt"/>
                <a:ea typeface="+mn-ea"/>
                <a:cs typeface="+mn-cs"/>
              </a:rPr>
              <a:t>. Deze cirkels helpen je om je bewust te worden van de dingen waar jij de meeste tijd en energie in steekt.</a:t>
            </a:r>
          </a:p>
          <a:p>
            <a:r>
              <a:rPr lang="nl-NL" sz="1200" b="1" i="0" kern="1200">
                <a:solidFill>
                  <a:schemeClr val="tx1"/>
                </a:solidFill>
                <a:effectLst/>
                <a:latin typeface="+mn-lt"/>
                <a:ea typeface="+mn-ea"/>
                <a:cs typeface="+mn-cs"/>
              </a:rPr>
              <a:t>Van de Cirkel van Betrokkenheid…</a:t>
            </a:r>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De Cirkel van Betrokkenheid beschrijft alle zaken om je heen die van invloed zijn op jou, kortom waar jij in meer of mindere mate bij ‘betrokken’ bent. Denk aan het weer, de economische situatie, het humeur van je partner… Op de aspecten in onze Cirkel van Betrokkenheid heb je geen (of beperkte) invloed. Je hebt bijvoorbeeld geen invloed op je dochter die ziek op bed ligt en je nodig heeft, waardoor je de deadline voor je opdracht sowieso kunt vergeten.</a:t>
            </a:r>
          </a:p>
          <a:p>
            <a:r>
              <a:rPr lang="nl-NL" sz="1200" b="1" i="0" kern="1200">
                <a:solidFill>
                  <a:schemeClr val="tx1"/>
                </a:solidFill>
                <a:effectLst/>
                <a:latin typeface="+mn-lt"/>
                <a:ea typeface="+mn-ea"/>
                <a:cs typeface="+mn-cs"/>
              </a:rPr>
              <a:t>…naar de cirkel van invloed</a:t>
            </a:r>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Je bent betrokken bij de griep van je dochter, ook wanneer je een deadline moet halen. Maar je hebt zelf geen invloed op het virus. Hoe los je dit op? Je kunt bijvoorbeeld je partner vragen of die thuis kan blijven of je ouders lief aankijken. Deze oplossingen kunnen we in een kleinere cirkel plaatsen: de Cirkel van Invloed. Hierbinnen kun je wél invloed  uitoefenen. In deze cirkel wil je vooral zijn, want alleen dan kun je zelf iets aan de situatie veranderen.</a:t>
            </a:r>
          </a:p>
          <a:p>
            <a:r>
              <a:rPr lang="nl-NL" sz="1200" b="1" i="0" kern="1200">
                <a:solidFill>
                  <a:schemeClr val="tx1"/>
                </a:solidFill>
                <a:effectLst/>
                <a:latin typeface="+mn-lt"/>
                <a:ea typeface="+mn-ea"/>
                <a:cs typeface="+mn-cs"/>
              </a:rPr>
              <a:t>Van reactief naar proactief</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Het voorbeeld van de deadline is een situatie waarbij </a:t>
            </a:r>
            <a:r>
              <a:rPr lang="nl-NL" sz="1200" b="0" i="0" kern="1200" err="1">
                <a:solidFill>
                  <a:schemeClr val="tx1"/>
                </a:solidFill>
                <a:effectLst/>
                <a:latin typeface="+mn-lt"/>
                <a:ea typeface="+mn-ea"/>
                <a:cs typeface="+mn-cs"/>
              </a:rPr>
              <a:t>proactiviteit</a:t>
            </a:r>
            <a:r>
              <a:rPr lang="nl-NL" sz="1200" b="0" i="0" kern="1200">
                <a:solidFill>
                  <a:schemeClr val="tx1"/>
                </a:solidFill>
                <a:effectLst/>
                <a:latin typeface="+mn-lt"/>
                <a:ea typeface="+mn-ea"/>
                <a:cs typeface="+mn-cs"/>
              </a:rPr>
              <a:t> voorop staat. Wanneer je je proactief opstelt, richt je je vooral op je Cirkel van Invloed. Hierdoor wordt je eigen invloed alleen maar groter.</a:t>
            </a:r>
          </a:p>
          <a:p>
            <a:r>
              <a:rPr lang="nl-NL" sz="1200" b="0" i="0" kern="1200">
                <a:solidFill>
                  <a:schemeClr val="tx1"/>
                </a:solidFill>
                <a:effectLst/>
                <a:latin typeface="+mn-lt"/>
                <a:ea typeface="+mn-ea"/>
                <a:cs typeface="+mn-cs"/>
              </a:rPr>
              <a:t>Proactieve mensen richten zich op zaken waar ze echt iets kunnen doen, waardoor hun positieve energie zich steeds verder uitstrekt. Hun cirkel van invloed wordt groter, waardoor hun cirkel van betrokkenheid kleiner wordt.</a:t>
            </a:r>
          </a:p>
          <a:p>
            <a:r>
              <a:rPr lang="nl-NL" sz="1200" b="0" i="0" kern="1200">
                <a:solidFill>
                  <a:schemeClr val="tx1"/>
                </a:solidFill>
                <a:effectLst/>
                <a:latin typeface="+mn-lt"/>
                <a:ea typeface="+mn-ea"/>
                <a:cs typeface="+mn-cs"/>
              </a:rPr>
              <a:t>Mensen die zich reactief opstellen, richten zich vooral op hun Cirkel van Betrokkenheid. Zij richten zich vooral op zaken waar zij geen invloed op hebben. Zaken als ‘de deadline is onrealistisch’ of ‘mijn dochter is ziek waardoor ik de deadline niet haal’ zijn hier voorbeelden van. Door je in zo’n geval te richten op de Cirkel van Betrokkenheid, creëer je negatieve energie en heb je minder tijd voor de dingen waar ze wél invloed op kunnen uitoefenen. De Cirkel van Invloed wordt zo alleen maar kleiner. Verspilde tijd dus. Tijd en energie die je niet meer in je succes kunt steken!</a:t>
            </a:r>
          </a:p>
          <a:p>
            <a:endParaRPr lang="nl-NL"/>
          </a:p>
        </p:txBody>
      </p:sp>
      <p:sp>
        <p:nvSpPr>
          <p:cNvPr id="4" name="Tijdelijke aanduiding voor dianummer 3"/>
          <p:cNvSpPr>
            <a:spLocks noGrp="1"/>
          </p:cNvSpPr>
          <p:nvPr>
            <p:ph type="sldNum" sz="quarter" idx="10"/>
          </p:nvPr>
        </p:nvSpPr>
        <p:spPr/>
        <p:txBody>
          <a:bodyPr/>
          <a:lstStyle/>
          <a:p>
            <a:fld id="{347B59A7-EBB5-4C0C-B2A2-A20A9FE0A5A2}" type="slidenum">
              <a:rPr lang="nl-NL" smtClean="0"/>
              <a:t>15</a:t>
            </a:fld>
            <a:endParaRPr lang="nl-NL"/>
          </a:p>
        </p:txBody>
      </p:sp>
    </p:spTree>
    <p:extLst>
      <p:ext uri="{BB962C8B-B14F-4D97-AF65-F5344CB8AC3E}">
        <p14:creationId xmlns:p14="http://schemas.microsoft.com/office/powerpoint/2010/main" val="3162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Heb je voor jezelf</a:t>
            </a:r>
            <a:r>
              <a:rPr lang="nl-NL" baseline="0"/>
              <a:t> nu goed in beeld waar jouw krachten liggen met betrekking tot ondernemend gedrag?</a:t>
            </a:r>
          </a:p>
          <a:p>
            <a:r>
              <a:rPr lang="nl-NL" baseline="0"/>
              <a:t>Maak voor jezelf eens beeldend waar jouw ondernemerschapskwaliteiten liggen. (zie voorbeeld)</a:t>
            </a:r>
          </a:p>
          <a:p>
            <a:endParaRPr lang="nl-NL" baseline="0"/>
          </a:p>
          <a:p>
            <a:r>
              <a:rPr lang="nl-NL" baseline="0"/>
              <a:t>Vind je een bepaalde eigenschap lastig voor jezelf in te schatten? Zoek hierbij dan een bijpassend TEST</a:t>
            </a:r>
            <a:endParaRPr lang="nl-NL"/>
          </a:p>
        </p:txBody>
      </p:sp>
      <p:sp>
        <p:nvSpPr>
          <p:cNvPr id="4" name="Tijdelijke aanduiding voor dianummer 3"/>
          <p:cNvSpPr>
            <a:spLocks noGrp="1"/>
          </p:cNvSpPr>
          <p:nvPr>
            <p:ph type="sldNum" sz="quarter" idx="10"/>
          </p:nvPr>
        </p:nvSpPr>
        <p:spPr/>
        <p:txBody>
          <a:bodyPr/>
          <a:lstStyle/>
          <a:p>
            <a:fld id="{347B59A7-EBB5-4C0C-B2A2-A20A9FE0A5A2}" type="slidenum">
              <a:rPr lang="nl-NL" smtClean="0"/>
              <a:t>19</a:t>
            </a:fld>
            <a:endParaRPr lang="nl-NL"/>
          </a:p>
        </p:txBody>
      </p:sp>
    </p:spTree>
    <p:extLst>
      <p:ext uri="{BB962C8B-B14F-4D97-AF65-F5344CB8AC3E}">
        <p14:creationId xmlns:p14="http://schemas.microsoft.com/office/powerpoint/2010/main" val="381635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12-2-2023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12-2-2023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12-2-2023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12-2-2023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12-2-2023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12-2-2023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12-2-2023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12-2-2023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12-2-2023</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12-2-2023</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12-2-2023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12-2-2023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oofdstukinhou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a:xfrm>
            <a:off x="911999" y="525601"/>
            <a:ext cx="9570540" cy="365125"/>
          </a:xfrm>
          <a:prstGeom prst="rect">
            <a:avLst/>
          </a:prstGeom>
        </p:spPr>
        <p:txBody>
          <a:bodyPr lIns="72000" rIns="72000"/>
          <a:lstStyle>
            <a:lvl1pPr>
              <a:defRPr b="1" i="0">
                <a:solidFill>
                  <a:srgbClr val="312783"/>
                </a:solidFill>
              </a:defRPr>
            </a:lvl1pPr>
          </a:lstStyle>
          <a:p>
            <a:r>
              <a:rPr lang="nl-NL"/>
              <a:t>Hoofdstuk 1 De ondernemer</a:t>
            </a:r>
          </a:p>
        </p:txBody>
      </p:sp>
      <p:sp>
        <p:nvSpPr>
          <p:cNvPr id="4" name="Tijdelijke aanduiding voor dianummer 3"/>
          <p:cNvSpPr>
            <a:spLocks noGrp="1"/>
          </p:cNvSpPr>
          <p:nvPr>
            <p:ph type="sldNum" sz="quarter" idx="12"/>
          </p:nvPr>
        </p:nvSpPr>
        <p:spPr/>
        <p:txBody>
          <a:bodyPr/>
          <a:lstStyle/>
          <a:p>
            <a:fld id="{5AD8B589-5B16-C543-87FE-1AAB528C5252}" type="slidenum">
              <a:rPr lang="nl-NL" smtClean="0"/>
              <a:t>‹nr.›</a:t>
            </a:fld>
            <a:endParaRPr lang="nl-NL"/>
          </a:p>
        </p:txBody>
      </p:sp>
      <p:sp>
        <p:nvSpPr>
          <p:cNvPr id="6" name="Tijdelijke aanduiding voor inhoud 2"/>
          <p:cNvSpPr>
            <a:spLocks noGrp="1"/>
          </p:cNvSpPr>
          <p:nvPr>
            <p:ph idx="1"/>
          </p:nvPr>
        </p:nvSpPr>
        <p:spPr>
          <a:xfrm>
            <a:off x="912000" y="1457532"/>
            <a:ext cx="10966264" cy="4284206"/>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52806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C635496-22A4-4386-A496-A360DD38DE72}" type="datetimeFigureOut">
              <a:rPr lang="nl-NL" smtClean="0"/>
              <a:t>12-2-2023</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2D205EB-8D0B-446D-877F-AF6562CEA323}" type="slidenum">
              <a:rPr lang="nl-NL" smtClean="0"/>
              <a:t>‹nr.›</a:t>
            </a:fld>
            <a:endParaRPr lang="nl-NL"/>
          </a:p>
        </p:txBody>
      </p:sp>
    </p:spTree>
    <p:extLst>
      <p:ext uri="{BB962C8B-B14F-4D97-AF65-F5344CB8AC3E}">
        <p14:creationId xmlns:p14="http://schemas.microsoft.com/office/powerpoint/2010/main" val="394350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12-2-2023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 id="2147483691" r:id="rId3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21e eeuwse vaardighe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702" y="2693503"/>
            <a:ext cx="4044498" cy="395208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934278" y="2454965"/>
            <a:ext cx="8676000" cy="861599"/>
          </a:xfrm>
        </p:spPr>
        <p:txBody>
          <a:bodyPr/>
          <a:lstStyle/>
          <a:p>
            <a:r>
              <a:rPr lang="nl-NL" sz="2000"/>
              <a:t>Ondernemerschapscompetenties</a:t>
            </a:r>
          </a:p>
        </p:txBody>
      </p:sp>
      <p:sp>
        <p:nvSpPr>
          <p:cNvPr id="3" name="Ondertitel 2"/>
          <p:cNvSpPr>
            <a:spLocks noGrp="1"/>
          </p:cNvSpPr>
          <p:nvPr>
            <p:ph type="subTitle" idx="4294967295"/>
          </p:nvPr>
        </p:nvSpPr>
        <p:spPr>
          <a:xfrm>
            <a:off x="934278" y="1676400"/>
            <a:ext cx="8534400" cy="1752600"/>
          </a:xfrm>
        </p:spPr>
        <p:txBody>
          <a:bodyPr/>
          <a:lstStyle/>
          <a:p>
            <a:pPr marL="0" indent="0">
              <a:buNone/>
            </a:pPr>
            <a:r>
              <a:rPr lang="nl-NL" sz="3200">
                <a:solidFill>
                  <a:srgbClr val="A7FF00"/>
                </a:solidFill>
              </a:rPr>
              <a:t>Keuzedeel Ondernemend gedrag</a:t>
            </a:r>
          </a:p>
        </p:txBody>
      </p:sp>
    </p:spTree>
    <p:extLst>
      <p:ext uri="{BB962C8B-B14F-4D97-AF65-F5344CB8AC3E}">
        <p14:creationId xmlns:p14="http://schemas.microsoft.com/office/powerpoint/2010/main" val="580837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Doorzettingsvermogen</a:t>
            </a:r>
            <a:br>
              <a:rPr lang="nl-NL"/>
            </a:br>
            <a:endParaRPr lang="nl-NL"/>
          </a:p>
        </p:txBody>
      </p:sp>
      <p:sp>
        <p:nvSpPr>
          <p:cNvPr id="3" name="Tijdelijke aanduiding voor inhoud 2"/>
          <p:cNvSpPr>
            <a:spLocks noGrp="1"/>
          </p:cNvSpPr>
          <p:nvPr>
            <p:ph idx="1"/>
          </p:nvPr>
        </p:nvSpPr>
        <p:spPr>
          <a:xfrm>
            <a:off x="4005944" y="1771518"/>
            <a:ext cx="7494238" cy="4929411"/>
          </a:xfrm>
        </p:spPr>
        <p:txBody>
          <a:bodyPr>
            <a:normAutofit/>
          </a:bodyPr>
          <a:lstStyle/>
          <a:p>
            <a:pPr marL="0" indent="0" algn="just">
              <a:buNone/>
            </a:pPr>
            <a:r>
              <a:rPr lang="nl-NL" sz="1800" i="1"/>
              <a:t>Doorzettingsvermogen is krachtig doorgaan ondanks tegenslagen of bezwaren. Ook op de langere termijn. Ondernemende mensen hebben veel doorzettingsvermogen. Met een duidelijk en helder doel voor ogen overwinnen ze uiteindelijk elke hobbel. Ook als ze soms niet vooruitkomen, zetten ze door. Ze bijten zich vast in het werk en laten niet los voordat het af is. Niet-ondernemende mensen hebben een gebrek aan zelfdiscipline en verschuilen zich sneller achter vermoeidheid of verveling.</a:t>
            </a:r>
          </a:p>
          <a:p>
            <a:endParaRPr lang="nl-NL" sz="1800" i="1"/>
          </a:p>
        </p:txBody>
      </p:sp>
      <p:pic>
        <p:nvPicPr>
          <p:cNvPr id="4" name="Afbeelding 3"/>
          <p:cNvPicPr>
            <a:picLocks noChangeAspect="1"/>
          </p:cNvPicPr>
          <p:nvPr/>
        </p:nvPicPr>
        <p:blipFill>
          <a:blip r:embed="rId2"/>
          <a:stretch>
            <a:fillRect/>
          </a:stretch>
        </p:blipFill>
        <p:spPr>
          <a:xfrm>
            <a:off x="506730" y="1771518"/>
            <a:ext cx="2829161" cy="40330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660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Risicobereidheid</a:t>
            </a:r>
            <a:br>
              <a:rPr lang="nl-NL"/>
            </a:br>
            <a:endParaRPr lang="nl-NL"/>
          </a:p>
        </p:txBody>
      </p:sp>
      <p:sp>
        <p:nvSpPr>
          <p:cNvPr id="3" name="Tijdelijke aanduiding voor inhoud 2"/>
          <p:cNvSpPr>
            <a:spLocks noGrp="1"/>
          </p:cNvSpPr>
          <p:nvPr>
            <p:ph idx="1"/>
          </p:nvPr>
        </p:nvSpPr>
        <p:spPr/>
        <p:txBody>
          <a:bodyPr>
            <a:normAutofit/>
          </a:bodyPr>
          <a:lstStyle/>
          <a:p>
            <a:pPr marL="0" indent="0" algn="just">
              <a:buNone/>
            </a:pPr>
            <a:r>
              <a:rPr lang="nl-NL" sz="1800" i="1"/>
              <a:t>Risicobereidheid is het kunnen omgaan met onzekerheid en de bereidheid verlies te nemen. Ondernemende mensen zijn actieve risico nemers. Ze zijn actief gericht op kansen en zijn bereidheid om een kans te benutten ondanks de risico's dat het kan mislukken. Hun doelen zijn meer gericht op het verbeteren van hun leven, dan op het behouden ervan. Niet-ondernemende mensen zijn passieve risiconemers. Zij benaderen risico's voorzichtiger en reageren vaak alleen op wat op hun pad komt waar ze niet meer omheen kunnen.</a:t>
            </a:r>
          </a:p>
          <a:p>
            <a:pPr algn="just"/>
            <a:endParaRPr lang="nl-NL" sz="1800" i="1"/>
          </a:p>
        </p:txBody>
      </p:sp>
      <p:pic>
        <p:nvPicPr>
          <p:cNvPr id="4" name="Afbeelding 3"/>
          <p:cNvPicPr>
            <a:picLocks noChangeAspect="1"/>
          </p:cNvPicPr>
          <p:nvPr/>
        </p:nvPicPr>
        <p:blipFill>
          <a:blip r:embed="rId2">
            <a:extLst>
              <a:ext uri="{BEBA8EAE-BF5A-486C-A8C5-ECC9F3942E4B}">
                <a14:imgProps xmlns:a14="http://schemas.microsoft.com/office/drawing/2010/main">
                  <a14:imgLayer r:embed="rId3">
                    <a14:imgEffect>
                      <a14:backgroundRemoval t="3497" b="97203" l="366" r="100000"/>
                    </a14:imgEffect>
                  </a14:imgLayer>
                </a14:imgProps>
              </a:ext>
            </a:extLst>
          </a:blip>
          <a:stretch>
            <a:fillRect/>
          </a:stretch>
        </p:blipFill>
        <p:spPr>
          <a:xfrm>
            <a:off x="6096000" y="2816844"/>
            <a:ext cx="5937228" cy="3104291"/>
          </a:xfrm>
          <a:prstGeom prst="rect">
            <a:avLst/>
          </a:prstGeom>
        </p:spPr>
      </p:pic>
    </p:spTree>
    <p:extLst>
      <p:ext uri="{BB962C8B-B14F-4D97-AF65-F5344CB8AC3E}">
        <p14:creationId xmlns:p14="http://schemas.microsoft.com/office/powerpoint/2010/main" val="1803797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7261412" y="3118269"/>
            <a:ext cx="4524169" cy="3766130"/>
          </a:xfrm>
          <a:prstGeom prst="rect">
            <a:avLst/>
          </a:prstGeom>
        </p:spPr>
      </p:pic>
      <p:sp>
        <p:nvSpPr>
          <p:cNvPr id="2" name="Titel 1"/>
          <p:cNvSpPr>
            <a:spLocks noGrp="1"/>
          </p:cNvSpPr>
          <p:nvPr>
            <p:ph type="title"/>
          </p:nvPr>
        </p:nvSpPr>
        <p:spPr>
          <a:xfrm>
            <a:off x="2612722" y="520915"/>
            <a:ext cx="8860565" cy="648072"/>
          </a:xfrm>
        </p:spPr>
        <p:txBody>
          <a:bodyPr/>
          <a:lstStyle/>
          <a:p>
            <a:r>
              <a:rPr lang="nl-NL"/>
              <a:t>Marktgerichtheid</a:t>
            </a:r>
            <a:br>
              <a:rPr lang="nl-NL"/>
            </a:br>
            <a:endParaRPr lang="nl-NL"/>
          </a:p>
        </p:txBody>
      </p:sp>
      <p:sp>
        <p:nvSpPr>
          <p:cNvPr id="3" name="Tijdelijke aanduiding voor inhoud 2"/>
          <p:cNvSpPr>
            <a:spLocks noGrp="1"/>
          </p:cNvSpPr>
          <p:nvPr>
            <p:ph idx="1"/>
          </p:nvPr>
        </p:nvSpPr>
        <p:spPr>
          <a:xfrm>
            <a:off x="1054873" y="1344799"/>
            <a:ext cx="8846773" cy="4929411"/>
          </a:xfrm>
        </p:spPr>
        <p:txBody>
          <a:bodyPr>
            <a:normAutofit/>
          </a:bodyPr>
          <a:lstStyle/>
          <a:p>
            <a:pPr marL="0" indent="0" algn="just">
              <a:buNone/>
            </a:pPr>
            <a:r>
              <a:rPr lang="nl-NL" sz="1800" i="1"/>
              <a:t>Marktgerichtheid is je inleven in de behoeftewereld van anderen. Wat zijn de wensen en behoeften van anderen en hoe kun je daar met producten en diensten op inspelen. Ondernemende mensen spelen in op de specifieke behoefte van mensen. Ze kunnen ook nauwkeurig aangeven wat mensen willen. Ze lezen bladen en praten met anderen om te weten wat er speelt. Niet-ondernemende mensen hebben weinig oog voor de behoeften van anderen. Ze zijn vaak meer productgericht en op zichzelf gericht waardoor ze de behoeften van anderen over het hoofd zien.</a:t>
            </a:r>
          </a:p>
          <a:p>
            <a:pPr algn="just"/>
            <a:endParaRPr lang="nl-NL" sz="1800" i="1"/>
          </a:p>
        </p:txBody>
      </p:sp>
    </p:spTree>
    <p:extLst>
      <p:ext uri="{BB962C8B-B14F-4D97-AF65-F5344CB8AC3E}">
        <p14:creationId xmlns:p14="http://schemas.microsoft.com/office/powerpoint/2010/main" val="2450084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Creativiteit</a:t>
            </a:r>
            <a:br>
              <a:rPr lang="nl-NL"/>
            </a:br>
            <a:endParaRPr lang="nl-NL"/>
          </a:p>
        </p:txBody>
      </p:sp>
      <p:sp>
        <p:nvSpPr>
          <p:cNvPr id="3" name="Tijdelijke aanduiding voor inhoud 2"/>
          <p:cNvSpPr>
            <a:spLocks noGrp="1"/>
          </p:cNvSpPr>
          <p:nvPr>
            <p:ph idx="1"/>
          </p:nvPr>
        </p:nvSpPr>
        <p:spPr>
          <a:xfrm rot="21192703">
            <a:off x="1087349" y="1298791"/>
            <a:ext cx="8846773" cy="4929411"/>
          </a:xfrm>
        </p:spPr>
        <p:txBody>
          <a:bodyPr>
            <a:normAutofit/>
          </a:bodyPr>
          <a:lstStyle/>
          <a:p>
            <a:pPr marL="0" indent="0" algn="just">
              <a:buNone/>
            </a:pPr>
            <a:r>
              <a:rPr lang="nl-NL" sz="1800" i="1"/>
              <a:t>Creativiteit is het vermogen om te spelen met gedachten en nieuwe mogelijkheden te zien en uit te proberen. Ondernemende mensen stellen zich open voor wat er in hun omgeving gebeurt. Daarbij worden ze niet gehinderd door beperkingen van de situatie, maar juist uitgedaagd door de mogelijkheden. Ze hebben het vermogen om vanuit andere invalshoeken te denken en platgetreden paden te verlaten. Hierdoor kunnen ze problemen omzetten in nieuwe kansen. Niet-ondernemende mensen denken vaak in moeilijkheden en zien vaak geen oplossingen voor een probleem.</a:t>
            </a:r>
          </a:p>
          <a:p>
            <a:pPr algn="just"/>
            <a:endParaRPr lang="nl-NL" sz="1800" i="1"/>
          </a:p>
        </p:txBody>
      </p:sp>
      <p:pic>
        <p:nvPicPr>
          <p:cNvPr id="5" name="Afbeelding 4"/>
          <p:cNvPicPr>
            <a:picLocks noChangeAspect="1"/>
          </p:cNvPicPr>
          <p:nvPr/>
        </p:nvPicPr>
        <p:blipFill>
          <a:blip r:embed="rId3"/>
          <a:stretch>
            <a:fillRect/>
          </a:stretch>
        </p:blipFill>
        <p:spPr>
          <a:xfrm rot="176271">
            <a:off x="5094516" y="2937039"/>
            <a:ext cx="6457002" cy="36336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Afbeelding 5"/>
          <p:cNvPicPr>
            <a:picLocks noChangeAspect="1"/>
          </p:cNvPicPr>
          <p:nvPr/>
        </p:nvPicPr>
        <p:blipFill>
          <a:blip r:embed="rId4"/>
          <a:stretch>
            <a:fillRect/>
          </a:stretch>
        </p:blipFill>
        <p:spPr>
          <a:xfrm>
            <a:off x="3796938" y="913237"/>
            <a:ext cx="5340646" cy="5415445"/>
          </a:xfrm>
          <a:prstGeom prst="rect">
            <a:avLst/>
          </a:prstGeom>
        </p:spPr>
      </p:pic>
    </p:spTree>
    <p:extLst>
      <p:ext uri="{BB962C8B-B14F-4D97-AF65-F5344CB8AC3E}">
        <p14:creationId xmlns:p14="http://schemas.microsoft.com/office/powerpoint/2010/main" val="321478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Flexibiliteit</a:t>
            </a:r>
            <a:br>
              <a:rPr lang="nl-NL"/>
            </a:br>
            <a:endParaRPr lang="nl-NL"/>
          </a:p>
        </p:txBody>
      </p:sp>
      <p:sp>
        <p:nvSpPr>
          <p:cNvPr id="3" name="Tijdelijke aanduiding voor inhoud 2"/>
          <p:cNvSpPr>
            <a:spLocks noGrp="1"/>
          </p:cNvSpPr>
          <p:nvPr>
            <p:ph idx="1"/>
          </p:nvPr>
        </p:nvSpPr>
        <p:spPr>
          <a:xfrm>
            <a:off x="258417" y="1302026"/>
            <a:ext cx="11562107" cy="4827312"/>
          </a:xfrm>
        </p:spPr>
        <p:txBody>
          <a:bodyPr>
            <a:prstTxWarp prst="textDoubleWave1">
              <a:avLst/>
            </a:prstTxWarp>
            <a:normAutofit/>
          </a:bodyPr>
          <a:lstStyle/>
          <a:p>
            <a:pPr marL="0" indent="0" algn="just">
              <a:buNone/>
            </a:pPr>
            <a:r>
              <a:rPr lang="nl-NL" sz="1800" i="1"/>
              <a:t>Flexibiliteit berust op aanpassingsvermogen. Ondernemende mensen reageren op veranderingen die ze in de omgeving waarnemen, zoals nieuwe wensen of behoeften van andere mensen of nieuwe trends in de markt. Ze interpreteren kansen of bedreigingen op hun effect en passen hun plannen daarop aan. Niet-ondernemende mensen zijn nauwelijks bereid om zich aan te passen. Ze bieden weerstand en kunnen star en koppig zijn.</a:t>
            </a:r>
          </a:p>
          <a:p>
            <a:pPr algn="just"/>
            <a:endParaRPr lang="nl-NL" sz="1800" i="1"/>
          </a:p>
        </p:txBody>
      </p:sp>
    </p:spTree>
    <p:extLst>
      <p:ext uri="{BB962C8B-B14F-4D97-AF65-F5344CB8AC3E}">
        <p14:creationId xmlns:p14="http://schemas.microsoft.com/office/powerpoint/2010/main" val="4168321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043460" y="661851"/>
            <a:ext cx="8456722" cy="4162587"/>
          </a:xfrm>
          <a:prstGeom prst="rect">
            <a:avLst/>
          </a:prstGeom>
        </p:spPr>
      </p:pic>
      <p:sp>
        <p:nvSpPr>
          <p:cNvPr id="2" name="Titel 1"/>
          <p:cNvSpPr>
            <a:spLocks noGrp="1"/>
          </p:cNvSpPr>
          <p:nvPr>
            <p:ph type="title"/>
          </p:nvPr>
        </p:nvSpPr>
        <p:spPr/>
        <p:txBody>
          <a:bodyPr/>
          <a:lstStyle/>
          <a:p>
            <a:r>
              <a:rPr lang="nl-NL"/>
              <a:t>Pro-activiteit</a:t>
            </a:r>
            <a:br>
              <a:rPr lang="nl-NL"/>
            </a:br>
            <a:endParaRPr lang="nl-NL"/>
          </a:p>
        </p:txBody>
      </p:sp>
      <p:sp>
        <p:nvSpPr>
          <p:cNvPr id="3" name="Tijdelijke aanduiding voor inhoud 2"/>
          <p:cNvSpPr>
            <a:spLocks noGrp="1"/>
          </p:cNvSpPr>
          <p:nvPr>
            <p:ph idx="1"/>
          </p:nvPr>
        </p:nvSpPr>
        <p:spPr>
          <a:xfrm>
            <a:off x="330925" y="4671473"/>
            <a:ext cx="9518469" cy="4929411"/>
          </a:xfrm>
        </p:spPr>
        <p:txBody>
          <a:bodyPr>
            <a:normAutofit/>
          </a:bodyPr>
          <a:lstStyle/>
          <a:p>
            <a:pPr marL="0" indent="0" algn="just">
              <a:buNone/>
            </a:pPr>
            <a:r>
              <a:rPr lang="nl-NL" sz="1800" i="1"/>
              <a:t>Pro-activiteit is zelf initiatief nemen en niet afwachten totdat anderen zijn voorgegaan. Ondernemende mensen tonen initiatief door zaken aan te pakken voordat er om wordt gevraagd of door de situatie worden gedwongen. Bijvoorbeeld als een opdracht niet volgens afspraak afgerond kan worden. Ze ondernemen actie en komen met voorstellen voordat de ander er om vraagt. Minder ondernemende mensen wachten af en laten zich leiden door de situatie of wat anderen hen opdragen.</a:t>
            </a:r>
          </a:p>
          <a:p>
            <a:pPr algn="just"/>
            <a:endParaRPr lang="nl-NL" sz="1800" i="1"/>
          </a:p>
        </p:txBody>
      </p:sp>
    </p:spTree>
    <p:extLst>
      <p:ext uri="{BB962C8B-B14F-4D97-AF65-F5344CB8AC3E}">
        <p14:creationId xmlns:p14="http://schemas.microsoft.com/office/powerpoint/2010/main" val="213026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Empathie</a:t>
            </a:r>
            <a:br>
              <a:rPr lang="nl-NL"/>
            </a:br>
            <a:endParaRPr lang="nl-NL"/>
          </a:p>
        </p:txBody>
      </p:sp>
      <p:sp>
        <p:nvSpPr>
          <p:cNvPr id="3" name="Tijdelijke aanduiding voor inhoud 2"/>
          <p:cNvSpPr>
            <a:spLocks noGrp="1"/>
          </p:cNvSpPr>
          <p:nvPr>
            <p:ph idx="1"/>
          </p:nvPr>
        </p:nvSpPr>
        <p:spPr/>
        <p:txBody>
          <a:bodyPr>
            <a:normAutofit/>
          </a:bodyPr>
          <a:lstStyle/>
          <a:p>
            <a:pPr marL="0" indent="0" algn="just">
              <a:buNone/>
            </a:pPr>
            <a:r>
              <a:rPr lang="nl-NL" sz="1800" i="1">
                <a:effectLst>
                  <a:glow rad="63500">
                    <a:schemeClr val="accent6">
                      <a:satMod val="175000"/>
                      <a:alpha val="40000"/>
                    </a:schemeClr>
                  </a:glow>
                </a:effectLst>
              </a:rPr>
              <a:t>Empathie is het vermogen om je in te leven in de gevoelens en gedachten van anderen. Ondernemende mensen verdiepen zich in het gevoelsleven van anderen en respecteren dat mensen op verschillende manieren tegen zaken aan kunnen kijken. Daarbij houden ze rekening met hun eigen invloed op de ander en zorgen er voor dat de ander zich begrepen voelt. Minder ondernemende mensen leven zich minder in de ander in met als gevaar dat ze langs elkaar heen praten en elkaar uiteindelijk niet begrijpen.</a:t>
            </a:r>
          </a:p>
          <a:p>
            <a:pPr algn="just"/>
            <a:endParaRPr lang="nl-NL" sz="1800" i="1">
              <a:effectLst>
                <a:glow rad="63500">
                  <a:schemeClr val="accent6">
                    <a:satMod val="175000"/>
                    <a:alpha val="40000"/>
                  </a:schemeClr>
                </a:glow>
              </a:effectLst>
            </a:endParaRPr>
          </a:p>
        </p:txBody>
      </p:sp>
      <p:pic>
        <p:nvPicPr>
          <p:cNvPr id="4" name="Afbeelding 3"/>
          <p:cNvPicPr>
            <a:picLocks noChangeAspect="1"/>
          </p:cNvPicPr>
          <p:nvPr/>
        </p:nvPicPr>
        <p:blipFill>
          <a:blip r:embed="rId2">
            <a:duotone>
              <a:schemeClr val="bg2">
                <a:shade val="45000"/>
                <a:satMod val="135000"/>
              </a:schemeClr>
              <a:prstClr val="white"/>
            </a:duotone>
          </a:blip>
          <a:stretch>
            <a:fillRect/>
          </a:stretch>
        </p:blipFill>
        <p:spPr>
          <a:xfrm>
            <a:off x="5240594" y="3776226"/>
            <a:ext cx="3978993" cy="2638246"/>
          </a:xfrm>
          <a:prstGeom prst="rect">
            <a:avLst/>
          </a:prstGeom>
        </p:spPr>
      </p:pic>
    </p:spTree>
    <p:extLst>
      <p:ext uri="{BB962C8B-B14F-4D97-AF65-F5344CB8AC3E}">
        <p14:creationId xmlns:p14="http://schemas.microsoft.com/office/powerpoint/2010/main" val="235696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5638799" cy="1160403"/>
          </a:xfrm>
        </p:spPr>
        <p:txBody>
          <a:bodyPr anchor="t">
            <a:normAutofit/>
          </a:bodyPr>
          <a:lstStyle/>
          <a:p>
            <a:r>
              <a:rPr lang="nl-NL"/>
              <a:t>Plannen</a:t>
            </a:r>
            <a:br>
              <a:rPr lang="nl-NL"/>
            </a:br>
            <a:endParaRPr lang="nl-NL"/>
          </a:p>
        </p:txBody>
      </p:sp>
      <p:sp>
        <p:nvSpPr>
          <p:cNvPr id="15" name="Footer Placeholder 3">
            <a:extLst>
              <a:ext uri="{FF2B5EF4-FFF2-40B4-BE49-F238E27FC236}">
                <a16:creationId xmlns:a16="http://schemas.microsoft.com/office/drawing/2014/main" id="{FCB2DCF0-A385-42E4-8EC5-69293E489DFC}"/>
              </a:ext>
            </a:extLst>
          </p:cNvPr>
          <p:cNvSpPr>
            <a:spLocks noGrp="1"/>
          </p:cNvSpPr>
          <p:nvPr>
            <p:ph type="ftr" sz="quarter" idx="11"/>
          </p:nvPr>
        </p:nvSpPr>
        <p:spPr>
          <a:xfrm>
            <a:off x="720568" y="6325170"/>
            <a:ext cx="5296057" cy="216000"/>
          </a:xfrm>
        </p:spPr>
        <p:txBody>
          <a:bodyPr/>
          <a:lstStyle/>
          <a:p>
            <a:pPr>
              <a:spcAft>
                <a:spcPts val="600"/>
              </a:spcAft>
            </a:pPr>
            <a:r>
              <a:rPr lang="nl-NL" noProof="0"/>
              <a:t>Onderwerp van de presentatie</a:t>
            </a:r>
          </a:p>
        </p:txBody>
      </p:sp>
      <p:sp>
        <p:nvSpPr>
          <p:cNvPr id="16" name="Slide Number Placeholder 4">
            <a:extLst>
              <a:ext uri="{FF2B5EF4-FFF2-40B4-BE49-F238E27FC236}">
                <a16:creationId xmlns:a16="http://schemas.microsoft.com/office/drawing/2014/main" id="{FCE119BC-162C-4CC1-B6DF-412F56A5BD0D}"/>
              </a:ext>
            </a:extLst>
          </p:cNvPr>
          <p:cNvSpPr>
            <a:spLocks noGrp="1"/>
          </p:cNvSpPr>
          <p:nvPr>
            <p:ph type="sldNum" sz="quarter" idx="12"/>
          </p:nvPr>
        </p:nvSpPr>
        <p:spPr>
          <a:xfrm>
            <a:off x="371476" y="6325170"/>
            <a:ext cx="311944" cy="216000"/>
          </a:xfrm>
        </p:spPr>
        <p:txBody>
          <a:bodyPr/>
          <a:lstStyle/>
          <a:p>
            <a:pPr>
              <a:spcAft>
                <a:spcPts val="600"/>
              </a:spcAft>
            </a:pPr>
            <a:fld id="{45B76B8B-DE07-48A4-9913-B57A52F2F853}" type="slidenum">
              <a:rPr lang="nl-NL" noProof="0" smtClean="0"/>
              <a:pPr>
                <a:spcAft>
                  <a:spcPts val="600"/>
                </a:spcAft>
              </a:pPr>
              <a:t>17</a:t>
            </a:fld>
            <a:endParaRPr lang="nl-NL" noProof="0"/>
          </a:p>
        </p:txBody>
      </p:sp>
      <p:sp>
        <p:nvSpPr>
          <p:cNvPr id="3" name="Tijdelijke aanduiding voor inhoud 2"/>
          <p:cNvSpPr>
            <a:spLocks noGrp="1"/>
          </p:cNvSpPr>
          <p:nvPr>
            <p:ph type="body" sz="quarter" idx="13"/>
          </p:nvPr>
        </p:nvSpPr>
        <p:spPr>
          <a:xfrm>
            <a:off x="371475" y="1709738"/>
            <a:ext cx="5645150" cy="4419599"/>
          </a:xfrm>
        </p:spPr>
        <p:txBody>
          <a:bodyPr>
            <a:normAutofit/>
          </a:bodyPr>
          <a:lstStyle/>
          <a:p>
            <a:pPr>
              <a:spcAft>
                <a:spcPts val="600"/>
              </a:spcAft>
              <a:buFont typeface="+mj-lt"/>
              <a:buAutoNum type="arabicParenR"/>
            </a:pPr>
            <a:r>
              <a:rPr lang="nl-NL" i="1"/>
              <a:t>Plannen en organiseren betekent het opzetten en uitvoeren van een slim en doeltreffend systeem voor de uitvoering van werkzaamheden en die van eventuele anderen. </a:t>
            </a:r>
          </a:p>
          <a:p>
            <a:pPr>
              <a:spcAft>
                <a:spcPts val="600"/>
              </a:spcAft>
              <a:buFont typeface="+mj-lt"/>
              <a:buAutoNum type="arabicParenR"/>
            </a:pPr>
            <a:endParaRPr lang="nl-NL" i="1"/>
          </a:p>
          <a:p>
            <a:pPr>
              <a:spcAft>
                <a:spcPts val="600"/>
              </a:spcAft>
              <a:buFont typeface="+mj-lt"/>
              <a:buAutoNum type="arabicParenR"/>
            </a:pPr>
            <a:r>
              <a:rPr lang="nl-NL" i="1"/>
              <a:t>Ondernemende mensen kunnen goed plannen en weten werkzaamheden goed in te schatten wat betreft tijd en hoeveelheid. </a:t>
            </a:r>
          </a:p>
          <a:p>
            <a:pPr>
              <a:spcAft>
                <a:spcPts val="600"/>
              </a:spcAft>
              <a:buFont typeface="+mj-lt"/>
              <a:buAutoNum type="arabicParenR"/>
            </a:pPr>
            <a:endParaRPr lang="nl-NL" i="1"/>
          </a:p>
          <a:p>
            <a:pPr>
              <a:spcAft>
                <a:spcPts val="600"/>
              </a:spcAft>
              <a:buFont typeface="+mj-lt"/>
              <a:buAutoNum type="arabicParenR"/>
            </a:pPr>
            <a:r>
              <a:rPr lang="nl-NL" i="1"/>
              <a:t>Minder ondernemende mensen laten zich sneller verleiden door de chaos van alle dag. </a:t>
            </a:r>
          </a:p>
          <a:p>
            <a:pPr>
              <a:spcAft>
                <a:spcPts val="600"/>
              </a:spcAft>
              <a:buFont typeface="+mj-lt"/>
              <a:buAutoNum type="arabicParenR"/>
            </a:pPr>
            <a:endParaRPr lang="nl-NL" i="1"/>
          </a:p>
          <a:p>
            <a:pPr>
              <a:spcAft>
                <a:spcPts val="600"/>
              </a:spcAft>
              <a:buFont typeface="+mj-lt"/>
              <a:buAutoNum type="arabicParenR"/>
            </a:pPr>
            <a:r>
              <a:rPr lang="nl-NL" i="1"/>
              <a:t>Ze verliezen sneller hun focus en krijgen het werk niet af voor de gestelde deadline.</a:t>
            </a:r>
          </a:p>
          <a:p>
            <a:pPr>
              <a:spcAft>
                <a:spcPts val="600"/>
              </a:spcAft>
            </a:pPr>
            <a:endParaRPr lang="nl-NL" i="1"/>
          </a:p>
        </p:txBody>
      </p:sp>
      <p:pic>
        <p:nvPicPr>
          <p:cNvPr id="17" name="Picture 4" descr="Schoolbenodigdheden op een tafel">
            <a:extLst>
              <a:ext uri="{FF2B5EF4-FFF2-40B4-BE49-F238E27FC236}">
                <a16:creationId xmlns:a16="http://schemas.microsoft.com/office/drawing/2014/main" id="{9152EEA8-1738-48B0-8E04-11FA10F81605}"/>
              </a:ext>
            </a:extLst>
          </p:cNvPr>
          <p:cNvPicPr>
            <a:picLocks noChangeAspect="1"/>
          </p:cNvPicPr>
          <p:nvPr/>
        </p:nvPicPr>
        <p:blipFill rotWithShape="1">
          <a:blip r:embed="rId2"/>
          <a:srcRect l="13148" r="28290" b="-1"/>
          <a:stretch/>
        </p:blipFill>
        <p:spPr>
          <a:xfrm>
            <a:off x="6175377" y="10"/>
            <a:ext cx="6016622" cy="6857990"/>
          </a:xfrm>
          <a:prstGeom prst="rect">
            <a:avLst/>
          </a:prstGeom>
          <a:noFill/>
        </p:spPr>
      </p:pic>
      <p:sp>
        <p:nvSpPr>
          <p:cNvPr id="18" name="Text Placeholder 7">
            <a:extLst>
              <a:ext uri="{FF2B5EF4-FFF2-40B4-BE49-F238E27FC236}">
                <a16:creationId xmlns:a16="http://schemas.microsoft.com/office/drawing/2014/main" id="{9624C8D8-F25A-4F99-8D03-23DC380669B7}"/>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70751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5645148" cy="1160403"/>
          </a:xfrm>
        </p:spPr>
        <p:txBody>
          <a:bodyPr anchor="t">
            <a:normAutofit/>
          </a:bodyPr>
          <a:lstStyle/>
          <a:p>
            <a:r>
              <a:rPr lang="nl-NL"/>
              <a:t>Financieel beheren</a:t>
            </a:r>
            <a:br>
              <a:rPr lang="nl-NL"/>
            </a:br>
            <a:endParaRPr lang="nl-NL"/>
          </a:p>
        </p:txBody>
      </p:sp>
      <p:sp>
        <p:nvSpPr>
          <p:cNvPr id="3" name="Tijdelijke aanduiding voor inhoud 2"/>
          <p:cNvSpPr>
            <a:spLocks noGrp="1"/>
          </p:cNvSpPr>
          <p:nvPr>
            <p:ph idx="1"/>
          </p:nvPr>
        </p:nvSpPr>
        <p:spPr>
          <a:xfrm>
            <a:off x="371475" y="1709738"/>
            <a:ext cx="5645149" cy="4419599"/>
          </a:xfrm>
        </p:spPr>
        <p:txBody>
          <a:bodyPr>
            <a:normAutofit/>
          </a:bodyPr>
          <a:lstStyle/>
          <a:p>
            <a:pPr marL="0" indent="0">
              <a:lnSpc>
                <a:spcPct val="90000"/>
              </a:lnSpc>
              <a:buNone/>
            </a:pPr>
            <a:r>
              <a:rPr lang="nl-NL" sz="2100" b="0" i="1"/>
              <a:t>Financieel beheren betekent een goede balans kunnen houden tussen opbrengsten en kosten en tussen ontvangsten en uitgaven. Ondernemende mensen maken actief gebruik van hun vermogen om vooraf vooruit te kijken naar de toekomst en wat er financieel nodig is om hun doelen te bereiken. Zij willen regelmatig weten hoe ze er financieel voorstaan om tijdig in te kunnen grijpen. Minder ondernemende ondernemers tonen een gebrek aan interesse in financiën en - belangrijker - hoe ze er financieel voorstaan.</a:t>
            </a:r>
          </a:p>
          <a:p>
            <a:pPr>
              <a:lnSpc>
                <a:spcPct val="90000"/>
              </a:lnSpc>
            </a:pPr>
            <a:endParaRPr lang="nl-NL" sz="2100" i="1"/>
          </a:p>
        </p:txBody>
      </p:sp>
      <p:sp>
        <p:nvSpPr>
          <p:cNvPr id="12" name="Footer Placeholder 4">
            <a:extLst>
              <a:ext uri="{FF2B5EF4-FFF2-40B4-BE49-F238E27FC236}">
                <a16:creationId xmlns:a16="http://schemas.microsoft.com/office/drawing/2014/main" id="{EB47EA15-52F4-4929-97D3-4AEC0168DB3F}"/>
              </a:ext>
            </a:extLst>
          </p:cNvPr>
          <p:cNvSpPr>
            <a:spLocks noGrp="1"/>
          </p:cNvSpPr>
          <p:nvPr>
            <p:ph type="ftr" sz="quarter" idx="11"/>
          </p:nvPr>
        </p:nvSpPr>
        <p:spPr>
          <a:xfrm>
            <a:off x="720568" y="6325170"/>
            <a:ext cx="5296057" cy="216000"/>
          </a:xfrm>
        </p:spPr>
        <p:txBody>
          <a:bodyPr/>
          <a:lstStyle/>
          <a:p>
            <a:pPr>
              <a:spcAft>
                <a:spcPts val="600"/>
              </a:spcAft>
            </a:pPr>
            <a:r>
              <a:rPr lang="nl-NL" noProof="0"/>
              <a:t>Onderwerp van de presentatie</a:t>
            </a:r>
          </a:p>
        </p:txBody>
      </p:sp>
      <p:sp>
        <p:nvSpPr>
          <p:cNvPr id="14" name="Slide Number Placeholder 5">
            <a:extLst>
              <a:ext uri="{FF2B5EF4-FFF2-40B4-BE49-F238E27FC236}">
                <a16:creationId xmlns:a16="http://schemas.microsoft.com/office/drawing/2014/main" id="{C3A7407E-7740-4FD3-964F-1EB76604EEAC}"/>
              </a:ext>
            </a:extLst>
          </p:cNvPr>
          <p:cNvSpPr>
            <a:spLocks noGrp="1"/>
          </p:cNvSpPr>
          <p:nvPr>
            <p:ph type="sldNum" sz="quarter" idx="12"/>
          </p:nvPr>
        </p:nvSpPr>
        <p:spPr>
          <a:xfrm>
            <a:off x="371476" y="6325170"/>
            <a:ext cx="311944" cy="216000"/>
          </a:xfrm>
        </p:spPr>
        <p:txBody>
          <a:bodyPr/>
          <a:lstStyle/>
          <a:p>
            <a:pPr>
              <a:spcAft>
                <a:spcPts val="600"/>
              </a:spcAft>
            </a:pPr>
            <a:fld id="{45B76B8B-DE07-48A4-9913-B57A52F2F853}" type="slidenum">
              <a:rPr lang="nl-NL" noProof="0" smtClean="0"/>
              <a:pPr>
                <a:spcAft>
                  <a:spcPts val="600"/>
                </a:spcAft>
              </a:pPr>
              <a:t>18</a:t>
            </a:fld>
            <a:endParaRPr lang="nl-NL" noProof="0"/>
          </a:p>
        </p:txBody>
      </p:sp>
      <p:pic>
        <p:nvPicPr>
          <p:cNvPr id="7" name="Afbeelding 6"/>
          <p:cNvPicPr>
            <a:picLocks noChangeAspect="1"/>
          </p:cNvPicPr>
          <p:nvPr/>
        </p:nvPicPr>
        <p:blipFill>
          <a:blip r:embed="rId2"/>
          <a:stretch>
            <a:fillRect/>
          </a:stretch>
        </p:blipFill>
        <p:spPr>
          <a:xfrm>
            <a:off x="6329045" y="0"/>
            <a:ext cx="5709285" cy="6858000"/>
          </a:xfrm>
          <a:prstGeom prst="rect">
            <a:avLst/>
          </a:prstGeom>
          <a:noFill/>
        </p:spPr>
      </p:pic>
      <p:sp>
        <p:nvSpPr>
          <p:cNvPr id="16" name="Text Placeholder 7">
            <a:extLst>
              <a:ext uri="{FF2B5EF4-FFF2-40B4-BE49-F238E27FC236}">
                <a16:creationId xmlns:a16="http://schemas.microsoft.com/office/drawing/2014/main" id="{2445741B-1295-4027-AC81-C7A9BAC23244}"/>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86059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kbcoachpolet.nl/wp-content/uploads/2018/03/voorbeelduitkomst-E-scan.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958" y="68263"/>
            <a:ext cx="9095872" cy="6172200"/>
          </a:xfrm>
          <a:prstGeom prst="rect">
            <a:avLst/>
          </a:prstGeom>
          <a:solidFill>
            <a:srgbClr val="FFFFFF"/>
          </a:solidFill>
        </p:spPr>
      </p:pic>
    </p:spTree>
    <p:extLst>
      <p:ext uri="{BB962C8B-B14F-4D97-AF65-F5344CB8AC3E}">
        <p14:creationId xmlns:p14="http://schemas.microsoft.com/office/powerpoint/2010/main" val="99899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4057847-613D-43F3-AA1E-81E6649A228D}"/>
              </a:ext>
            </a:extLst>
          </p:cNvPr>
          <p:cNvSpPr>
            <a:spLocks noGrp="1"/>
          </p:cNvSpPr>
          <p:nvPr>
            <p:ph type="title"/>
          </p:nvPr>
        </p:nvSpPr>
        <p:spPr>
          <a:xfrm>
            <a:off x="371476" y="296863"/>
            <a:ext cx="11437745" cy="1160403"/>
          </a:xfrm>
        </p:spPr>
        <p:txBody>
          <a:bodyPr anchor="t">
            <a:normAutofit/>
          </a:bodyPr>
          <a:lstStyle/>
          <a:p>
            <a:r>
              <a:rPr lang="nl-NL"/>
              <a:t>Ondernemerschapscompetenties</a:t>
            </a:r>
          </a:p>
        </p:txBody>
      </p:sp>
      <p:sp>
        <p:nvSpPr>
          <p:cNvPr id="3" name="Tijdelijke aanduiding voor voettekst 2">
            <a:extLst>
              <a:ext uri="{FF2B5EF4-FFF2-40B4-BE49-F238E27FC236}">
                <a16:creationId xmlns:a16="http://schemas.microsoft.com/office/drawing/2014/main" id="{DAC62C17-D845-4A53-837C-F1BDC85B6884}"/>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a:t>Onderwerp van de presentatie</a:t>
            </a:r>
          </a:p>
        </p:txBody>
      </p:sp>
      <p:sp>
        <p:nvSpPr>
          <p:cNvPr id="2" name="Tijdelijke aanduiding voor dianummer 1">
            <a:extLst>
              <a:ext uri="{FF2B5EF4-FFF2-40B4-BE49-F238E27FC236}">
                <a16:creationId xmlns:a16="http://schemas.microsoft.com/office/drawing/2014/main" id="{61FD9C4A-4FE8-4D46-8EAD-72ADD0FC9D75}"/>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2</a:t>
            </a:fld>
            <a:endParaRPr lang="nl-NL" noProof="0"/>
          </a:p>
        </p:txBody>
      </p:sp>
      <p:sp>
        <p:nvSpPr>
          <p:cNvPr id="7" name="Tijdelijke aanduiding voor inhoud 6">
            <a:extLst>
              <a:ext uri="{FF2B5EF4-FFF2-40B4-BE49-F238E27FC236}">
                <a16:creationId xmlns:a16="http://schemas.microsoft.com/office/drawing/2014/main" id="{8AC17E5B-9AEB-4410-987B-8FB0B0B49A9B}"/>
              </a:ext>
            </a:extLst>
          </p:cNvPr>
          <p:cNvSpPr>
            <a:spLocks noGrp="1"/>
          </p:cNvSpPr>
          <p:nvPr>
            <p:ph type="body" sz="quarter" idx="13"/>
          </p:nvPr>
        </p:nvSpPr>
        <p:spPr>
          <a:xfrm>
            <a:off x="371475" y="1709738"/>
            <a:ext cx="5645150" cy="4419599"/>
          </a:xfrm>
        </p:spPr>
        <p:txBody>
          <a:bodyPr vert="horz" lIns="0" tIns="0" rIns="0" bIns="0" numCol="1" spcCol="180000" rtlCol="0" anchor="t">
            <a:normAutofit/>
          </a:bodyPr>
          <a:lstStyle/>
          <a:p>
            <a:pPr marL="0" indent="0">
              <a:spcAft>
                <a:spcPts val="600"/>
              </a:spcAft>
              <a:buNone/>
            </a:pPr>
            <a:r>
              <a:rPr lang="nl-NL" b="1"/>
              <a:t>Opdracht</a:t>
            </a:r>
          </a:p>
          <a:p>
            <a:pPr marL="215900" indent="-215900">
              <a:spcAft>
                <a:spcPts val="600"/>
              </a:spcAft>
            </a:pPr>
            <a:r>
              <a:rPr lang="nl-NL">
                <a:cs typeface="Arial"/>
              </a:rPr>
              <a:t>Individueel</a:t>
            </a:r>
          </a:p>
          <a:p>
            <a:pPr marL="215900" indent="-215900">
              <a:spcAft>
                <a:spcPts val="600"/>
              </a:spcAft>
            </a:pPr>
            <a:r>
              <a:rPr lang="nl-NL">
                <a:cs typeface="Arial"/>
              </a:rPr>
              <a:t>Werk 2 argumenten per competentie uit.</a:t>
            </a:r>
          </a:p>
          <a:p>
            <a:pPr marL="431800" lvl="1" indent="-215900">
              <a:spcAft>
                <a:spcPts val="600"/>
              </a:spcAft>
            </a:pPr>
            <a:r>
              <a:rPr lang="nl-NL"/>
              <a:t>Beschrijf de betekenis van de competentie</a:t>
            </a:r>
            <a:endParaRPr lang="nl-NL">
              <a:cs typeface="Arial"/>
            </a:endParaRPr>
          </a:p>
          <a:p>
            <a:pPr marL="431800" lvl="1" indent="-215900">
              <a:spcAft>
                <a:spcPts val="600"/>
              </a:spcAft>
            </a:pPr>
            <a:r>
              <a:rPr lang="nl-NL"/>
              <a:t>Waarom is die competentie belangrijk voor een ondernemer?</a:t>
            </a:r>
            <a:endParaRPr lang="nl-NL">
              <a:cs typeface="Arial"/>
            </a:endParaRPr>
          </a:p>
          <a:p>
            <a:pPr marL="431800" lvl="1" indent="-215900">
              <a:spcAft>
                <a:spcPts val="600"/>
              </a:spcAft>
            </a:pPr>
            <a:r>
              <a:rPr lang="nl-NL"/>
              <a:t>Presenteer de uitwerking aan je medestudenten</a:t>
            </a:r>
            <a:endParaRPr lang="nl-NL">
              <a:cs typeface="Arial"/>
            </a:endParaRPr>
          </a:p>
          <a:p>
            <a:pPr marL="431800" lvl="1" indent="-215900">
              <a:spcAft>
                <a:spcPts val="600"/>
              </a:spcAft>
            </a:pPr>
            <a:r>
              <a:rPr lang="nl-NL"/>
              <a:t>Geef jezelf bij iedere competentie een cijfer</a:t>
            </a:r>
            <a:endParaRPr lang="nl-NL" i="1">
              <a:cs typeface="Arial"/>
            </a:endParaRPr>
          </a:p>
          <a:p>
            <a:pPr marL="431800" lvl="2" indent="0">
              <a:spcAft>
                <a:spcPts val="600"/>
              </a:spcAft>
              <a:buNone/>
            </a:pPr>
            <a:r>
              <a:rPr lang="nl-NL" i="1"/>
              <a:t>1. = totaal niet herkenbaar </a:t>
            </a:r>
            <a:endParaRPr lang="nl-NL" i="1">
              <a:cs typeface="Arial"/>
            </a:endParaRPr>
          </a:p>
          <a:p>
            <a:pPr marL="431800" lvl="2" indent="0">
              <a:spcAft>
                <a:spcPts val="600"/>
              </a:spcAft>
              <a:buNone/>
            </a:pPr>
            <a:r>
              <a:rPr lang="nl-NL" i="1"/>
              <a:t>2. = Matig herkenbaar</a:t>
            </a:r>
            <a:endParaRPr lang="nl-NL" i="1">
              <a:cs typeface="Arial"/>
            </a:endParaRPr>
          </a:p>
          <a:p>
            <a:pPr marL="431800" lvl="2" indent="0">
              <a:spcAft>
                <a:spcPts val="600"/>
              </a:spcAft>
              <a:buNone/>
            </a:pPr>
            <a:r>
              <a:rPr lang="nl-NL" i="1"/>
              <a:t>3. = Herkenbaar</a:t>
            </a:r>
            <a:endParaRPr lang="nl-NL" i="1">
              <a:cs typeface="Arial"/>
            </a:endParaRPr>
          </a:p>
          <a:p>
            <a:pPr marL="431800" lvl="2" indent="0">
              <a:spcAft>
                <a:spcPts val="600"/>
              </a:spcAft>
              <a:buNone/>
            </a:pPr>
            <a:r>
              <a:rPr lang="nl-NL" i="1"/>
              <a:t>4. = Heel herkenbaar</a:t>
            </a:r>
            <a:endParaRPr lang="nl-NL">
              <a:cs typeface="Arial"/>
            </a:endParaRPr>
          </a:p>
          <a:p>
            <a:pPr marL="215900" indent="-215900">
              <a:spcAft>
                <a:spcPts val="600"/>
              </a:spcAft>
            </a:pPr>
            <a:endParaRPr lang="nl-NL">
              <a:cs typeface="Arial"/>
            </a:endParaRPr>
          </a:p>
        </p:txBody>
      </p:sp>
      <p:sp>
        <p:nvSpPr>
          <p:cNvPr id="4" name="Tijdelijke aanduiding voor datum 3">
            <a:extLst>
              <a:ext uri="{FF2B5EF4-FFF2-40B4-BE49-F238E27FC236}">
                <a16:creationId xmlns:a16="http://schemas.microsoft.com/office/drawing/2014/main" id="{843F870E-54A0-4C05-AA7A-127A8613F0A4}"/>
              </a:ext>
            </a:extLst>
          </p:cNvPr>
          <p:cNvSpPr>
            <a:spLocks noGrp="1"/>
          </p:cNvSpPr>
          <p:nvPr>
            <p:ph type="dt" sz="half" idx="10"/>
          </p:nvPr>
        </p:nvSpPr>
        <p:spPr/>
        <p:txBody>
          <a:bodyPr/>
          <a:lstStyle/>
          <a:p>
            <a:pPr>
              <a:spcAft>
                <a:spcPts val="600"/>
              </a:spcAft>
            </a:pPr>
            <a:fld id="{F5111CDB-CE47-42D8-BA9F-C515F5D3223B}" type="datetime1">
              <a:rPr lang="nl-NL" noProof="0" smtClean="0"/>
              <a:pPr>
                <a:spcAft>
                  <a:spcPts val="600"/>
                </a:spcAft>
              </a:pPr>
              <a:t>12-2-2023</a:t>
            </a:fld>
            <a:endParaRPr lang="nl-NL" noProof="0"/>
          </a:p>
        </p:txBody>
      </p:sp>
      <p:pic>
        <p:nvPicPr>
          <p:cNvPr id="8" name="Afbeelding 7">
            <a:extLst>
              <a:ext uri="{FF2B5EF4-FFF2-40B4-BE49-F238E27FC236}">
                <a16:creationId xmlns:a16="http://schemas.microsoft.com/office/drawing/2014/main" id="{830D3D95-247B-4132-9C58-CB864981BFE4}"/>
              </a:ext>
            </a:extLst>
          </p:cNvPr>
          <p:cNvPicPr>
            <a:picLocks noChangeAspect="1"/>
          </p:cNvPicPr>
          <p:nvPr/>
        </p:nvPicPr>
        <p:blipFill>
          <a:blip r:embed="rId2"/>
          <a:stretch>
            <a:fillRect/>
          </a:stretch>
        </p:blipFill>
        <p:spPr>
          <a:xfrm>
            <a:off x="6905999" y="1329471"/>
            <a:ext cx="3321647" cy="5103699"/>
          </a:xfrm>
          <a:prstGeom prst="rect">
            <a:avLst/>
          </a:prstGeom>
        </p:spPr>
      </p:pic>
    </p:spTree>
    <p:extLst>
      <p:ext uri="{BB962C8B-B14F-4D97-AF65-F5344CB8AC3E}">
        <p14:creationId xmlns:p14="http://schemas.microsoft.com/office/powerpoint/2010/main" val="689982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EBA77E1-2033-417D-9C71-BD488B5A1DF9}"/>
              </a:ext>
            </a:extLst>
          </p:cNvPr>
          <p:cNvSpPr>
            <a:spLocks noGrp="1"/>
          </p:cNvSpPr>
          <p:nvPr>
            <p:ph type="title"/>
          </p:nvPr>
        </p:nvSpPr>
        <p:spPr/>
        <p:txBody>
          <a:bodyPr/>
          <a:lstStyle/>
          <a:p>
            <a:r>
              <a:rPr lang="nl-NL"/>
              <a:t>Aan de slag</a:t>
            </a:r>
          </a:p>
        </p:txBody>
      </p:sp>
      <p:sp>
        <p:nvSpPr>
          <p:cNvPr id="11" name="Tijdelijke aanduiding voor inhoud 10">
            <a:extLst>
              <a:ext uri="{FF2B5EF4-FFF2-40B4-BE49-F238E27FC236}">
                <a16:creationId xmlns:a16="http://schemas.microsoft.com/office/drawing/2014/main" id="{02B9D9AB-C69C-420A-9584-B41E02A03294}"/>
              </a:ext>
            </a:extLst>
          </p:cNvPr>
          <p:cNvSpPr>
            <a:spLocks noGrp="1"/>
          </p:cNvSpPr>
          <p:nvPr>
            <p:ph idx="1"/>
          </p:nvPr>
        </p:nvSpPr>
        <p:spPr/>
        <p:txBody>
          <a:bodyPr/>
          <a:lstStyle/>
          <a:p>
            <a:r>
              <a:rPr lang="nl-NL"/>
              <a:t>Bekijk de Wikiwijs: Opdracht 1.1 ‘Profiel van jezelf maken’  (60 min)</a:t>
            </a:r>
          </a:p>
          <a:p>
            <a:pPr lvl="1"/>
            <a:r>
              <a:rPr lang="nl-NL"/>
              <a:t>Maak verschillende testen om meer over jezelf te weten te komen</a:t>
            </a:r>
          </a:p>
          <a:p>
            <a:pPr lvl="1"/>
            <a:r>
              <a:rPr lang="nl-NL"/>
              <a:t>Wat voor informatie haal je hieruit? </a:t>
            </a:r>
          </a:p>
          <a:p>
            <a:pPr lvl="1"/>
            <a:endParaRPr lang="nl-NL"/>
          </a:p>
          <a:p>
            <a:r>
              <a:rPr lang="nl-NL"/>
              <a:t>Straks</a:t>
            </a:r>
          </a:p>
          <a:p>
            <a:pPr lvl="1"/>
            <a:r>
              <a:rPr lang="nl-NL"/>
              <a:t>Bespreken resultaten</a:t>
            </a:r>
          </a:p>
          <a:p>
            <a:pPr lvl="1"/>
            <a:r>
              <a:rPr lang="nl-NL"/>
              <a:t>Uitleg 360 graden feedback</a:t>
            </a:r>
          </a:p>
          <a:p>
            <a:pPr lvl="1"/>
            <a:endParaRPr lang="nl-NL"/>
          </a:p>
          <a:p>
            <a:r>
              <a:rPr lang="nl-NL"/>
              <a:t>Uitwerken opdracht 1.1 (tot einde les)</a:t>
            </a:r>
          </a:p>
          <a:p>
            <a:pPr lvl="1"/>
            <a:r>
              <a:rPr lang="nl-NL"/>
              <a:t>Verwerken van de informatie uit de testen</a:t>
            </a:r>
          </a:p>
          <a:p>
            <a:pPr lvl="1"/>
            <a:r>
              <a:rPr lang="nl-NL"/>
              <a:t>360 graden feedbackformulier maken: deze week laten invullen </a:t>
            </a:r>
            <a:r>
              <a:rPr lang="nl-NL">
                <a:sym typeface="Wingdings" panose="05000000000000000000" pitchFamily="2" charset="2"/>
              </a:rPr>
              <a:t> aanvullen opdracht 1.1 ‘Profiel van jezelf’</a:t>
            </a:r>
            <a:endParaRPr lang="nl-NL"/>
          </a:p>
        </p:txBody>
      </p:sp>
      <p:sp>
        <p:nvSpPr>
          <p:cNvPr id="8" name="Tijdelijke aanduiding voor datum 7">
            <a:extLst>
              <a:ext uri="{FF2B5EF4-FFF2-40B4-BE49-F238E27FC236}">
                <a16:creationId xmlns:a16="http://schemas.microsoft.com/office/drawing/2014/main" id="{163939E3-D195-42D9-A948-F385EC2E38BA}"/>
              </a:ext>
            </a:extLst>
          </p:cNvPr>
          <p:cNvSpPr>
            <a:spLocks noGrp="1"/>
          </p:cNvSpPr>
          <p:nvPr>
            <p:ph type="dt" sz="half" idx="10"/>
          </p:nvPr>
        </p:nvSpPr>
        <p:spPr/>
        <p:txBody>
          <a:bodyPr/>
          <a:lstStyle/>
          <a:p>
            <a:fld id="{40E8DCF3-56A4-46E1-9EBC-EA613906C72E}" type="datetime1">
              <a:rPr lang="nl-NL" noProof="0" smtClean="0"/>
              <a:t>12-2-2023</a:t>
            </a:fld>
            <a:endParaRPr lang="nl-NL" noProof="0"/>
          </a:p>
        </p:txBody>
      </p:sp>
      <p:sp>
        <p:nvSpPr>
          <p:cNvPr id="4" name="Tijdelijke aanduiding voor voettekst 3">
            <a:extLst>
              <a:ext uri="{FF2B5EF4-FFF2-40B4-BE49-F238E27FC236}">
                <a16:creationId xmlns:a16="http://schemas.microsoft.com/office/drawing/2014/main" id="{03551C4C-ADC4-40AB-AA9B-CF422DB2B0C9}"/>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0F4555E5-4E46-4C08-A2D1-14FA5D219876}"/>
              </a:ext>
            </a:extLst>
          </p:cNvPr>
          <p:cNvSpPr>
            <a:spLocks noGrp="1"/>
          </p:cNvSpPr>
          <p:nvPr>
            <p:ph type="sldNum" sz="quarter" idx="12"/>
          </p:nvPr>
        </p:nvSpPr>
        <p:spPr/>
        <p:txBody>
          <a:bodyPr/>
          <a:lstStyle/>
          <a:p>
            <a:fld id="{45B76B8B-DE07-48A4-9913-B57A52F2F853}" type="slidenum">
              <a:rPr lang="nl-NL" noProof="0" smtClean="0"/>
              <a:pPr/>
              <a:t>20</a:t>
            </a:fld>
            <a:endParaRPr lang="nl-NL" noProof="0"/>
          </a:p>
        </p:txBody>
      </p:sp>
    </p:spTree>
    <p:extLst>
      <p:ext uri="{BB962C8B-B14F-4D97-AF65-F5344CB8AC3E}">
        <p14:creationId xmlns:p14="http://schemas.microsoft.com/office/powerpoint/2010/main" val="393820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40589-5EA6-4C79-9B05-A204C574B9CE}"/>
              </a:ext>
            </a:extLst>
          </p:cNvPr>
          <p:cNvSpPr>
            <a:spLocks noGrp="1"/>
          </p:cNvSpPr>
          <p:nvPr>
            <p:ph type="title"/>
          </p:nvPr>
        </p:nvSpPr>
        <p:spPr/>
        <p:txBody>
          <a:bodyPr/>
          <a:lstStyle/>
          <a:p>
            <a:r>
              <a:rPr lang="nl-NL"/>
              <a:t>Volgende week</a:t>
            </a:r>
          </a:p>
        </p:txBody>
      </p:sp>
      <p:sp>
        <p:nvSpPr>
          <p:cNvPr id="3" name="Tijdelijke aanduiding voor inhoud 2">
            <a:extLst>
              <a:ext uri="{FF2B5EF4-FFF2-40B4-BE49-F238E27FC236}">
                <a16:creationId xmlns:a16="http://schemas.microsoft.com/office/drawing/2014/main" id="{2968A1E9-A564-4A1A-B4C5-9B5AC58A1451}"/>
              </a:ext>
            </a:extLst>
          </p:cNvPr>
          <p:cNvSpPr>
            <a:spLocks noGrp="1"/>
          </p:cNvSpPr>
          <p:nvPr>
            <p:ph idx="1"/>
          </p:nvPr>
        </p:nvSpPr>
        <p:spPr/>
        <p:txBody>
          <a:bodyPr/>
          <a:lstStyle/>
          <a:p>
            <a:r>
              <a:rPr lang="nl-NL"/>
              <a:t>Uitleg + uitwerken opdracht 1.2 (ondernemend gedrag) en 1.3 (pitch profiel)</a:t>
            </a:r>
          </a:p>
          <a:p>
            <a:r>
              <a:rPr lang="nl-NL"/>
              <a:t>Voorbereiding </a:t>
            </a:r>
            <a:r>
              <a:rPr lang="nl-NL" err="1"/>
              <a:t>Jobshadow</a:t>
            </a:r>
            <a:endParaRPr lang="nl-NL"/>
          </a:p>
        </p:txBody>
      </p:sp>
      <p:sp>
        <p:nvSpPr>
          <p:cNvPr id="4" name="Tijdelijke aanduiding voor datum 3">
            <a:extLst>
              <a:ext uri="{FF2B5EF4-FFF2-40B4-BE49-F238E27FC236}">
                <a16:creationId xmlns:a16="http://schemas.microsoft.com/office/drawing/2014/main" id="{61944435-6DAC-4A61-AEE2-682F517351DB}"/>
              </a:ext>
            </a:extLst>
          </p:cNvPr>
          <p:cNvSpPr>
            <a:spLocks noGrp="1"/>
          </p:cNvSpPr>
          <p:nvPr>
            <p:ph type="dt" sz="half" idx="10"/>
          </p:nvPr>
        </p:nvSpPr>
        <p:spPr/>
        <p:txBody>
          <a:bodyPr/>
          <a:lstStyle/>
          <a:p>
            <a:fld id="{1F360904-632D-4428-B762-9ED2B3079DE4}" type="datetime1">
              <a:rPr lang="nl-NL" noProof="0" smtClean="0"/>
              <a:t>12-2-2023</a:t>
            </a:fld>
            <a:endParaRPr lang="nl-NL" noProof="0"/>
          </a:p>
        </p:txBody>
      </p:sp>
      <p:sp>
        <p:nvSpPr>
          <p:cNvPr id="5" name="Tijdelijke aanduiding voor voettekst 4">
            <a:extLst>
              <a:ext uri="{FF2B5EF4-FFF2-40B4-BE49-F238E27FC236}">
                <a16:creationId xmlns:a16="http://schemas.microsoft.com/office/drawing/2014/main" id="{C7596132-B055-4803-8B7B-C4C62F5232E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175AFA75-A038-40B9-809C-0955179D8B8F}"/>
              </a:ext>
            </a:extLst>
          </p:cNvPr>
          <p:cNvSpPr>
            <a:spLocks noGrp="1"/>
          </p:cNvSpPr>
          <p:nvPr>
            <p:ph type="sldNum" sz="quarter" idx="12"/>
          </p:nvPr>
        </p:nvSpPr>
        <p:spPr/>
        <p:txBody>
          <a:bodyPr/>
          <a:lstStyle/>
          <a:p>
            <a:fld id="{45B76B8B-DE07-48A4-9913-B57A52F2F853}" type="slidenum">
              <a:rPr lang="nl-NL" noProof="0" smtClean="0"/>
              <a:t>21</a:t>
            </a:fld>
            <a:endParaRPr lang="nl-NL" noProof="0"/>
          </a:p>
        </p:txBody>
      </p:sp>
    </p:spTree>
    <p:extLst>
      <p:ext uri="{BB962C8B-B14F-4D97-AF65-F5344CB8AC3E}">
        <p14:creationId xmlns:p14="http://schemas.microsoft.com/office/powerpoint/2010/main" val="258718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D0F36671-6D01-4DAD-BABF-67366EA525F6}"/>
              </a:ext>
            </a:extLst>
          </p:cNvPr>
          <p:cNvSpPr>
            <a:spLocks noGrp="1"/>
          </p:cNvSpPr>
          <p:nvPr>
            <p:ph type="ftr" sz="quarter" idx="11"/>
          </p:nvPr>
        </p:nvSpPr>
        <p:spPr>
          <a:xfrm>
            <a:off x="720568" y="6325170"/>
            <a:ext cx="5296057" cy="216000"/>
          </a:xfrm>
        </p:spPr>
        <p:txBody>
          <a:bodyPr/>
          <a:lstStyle/>
          <a:p>
            <a:pPr>
              <a:spcAft>
                <a:spcPts val="600"/>
              </a:spcAft>
            </a:pPr>
            <a:r>
              <a:rPr lang="nl-NL" noProof="0"/>
              <a:t>Onderwerp van de presentatie</a:t>
            </a:r>
          </a:p>
        </p:txBody>
      </p:sp>
      <p:sp>
        <p:nvSpPr>
          <p:cNvPr id="12" name="Slide Number Placeholder 3">
            <a:extLst>
              <a:ext uri="{FF2B5EF4-FFF2-40B4-BE49-F238E27FC236}">
                <a16:creationId xmlns:a16="http://schemas.microsoft.com/office/drawing/2014/main" id="{0179C762-5A22-490A-80EE-AF9B674C7357}"/>
              </a:ext>
            </a:extLst>
          </p:cNvPr>
          <p:cNvSpPr>
            <a:spLocks noGrp="1"/>
          </p:cNvSpPr>
          <p:nvPr>
            <p:ph type="sldNum" sz="quarter" idx="12"/>
          </p:nvPr>
        </p:nvSpPr>
        <p:spPr>
          <a:xfrm>
            <a:off x="371476" y="6325170"/>
            <a:ext cx="311944" cy="216000"/>
          </a:xfrm>
        </p:spPr>
        <p:txBody>
          <a:bodyPr/>
          <a:lstStyle/>
          <a:p>
            <a:pPr>
              <a:spcAft>
                <a:spcPts val="600"/>
              </a:spcAft>
            </a:pPr>
            <a:fld id="{45B76B8B-DE07-48A4-9913-B57A52F2F853}" type="slidenum">
              <a:rPr lang="nl-NL" noProof="0" smtClean="0"/>
              <a:pPr>
                <a:spcAft>
                  <a:spcPts val="600"/>
                </a:spcAft>
              </a:pPr>
              <a:t>3</a:t>
            </a:fld>
            <a:endParaRPr lang="nl-NL" noProof="0"/>
          </a:p>
        </p:txBody>
      </p:sp>
      <p:sp>
        <p:nvSpPr>
          <p:cNvPr id="14" name="Text Placeholder 4">
            <a:extLst>
              <a:ext uri="{FF2B5EF4-FFF2-40B4-BE49-F238E27FC236}">
                <a16:creationId xmlns:a16="http://schemas.microsoft.com/office/drawing/2014/main" id="{0BA9F661-8CE4-47F1-B65A-CAD16DDCE7DF}"/>
              </a:ext>
            </a:extLst>
          </p:cNvPr>
          <p:cNvSpPr>
            <a:spLocks noGrp="1"/>
          </p:cNvSpPr>
          <p:nvPr>
            <p:ph type="body" sz="quarter" idx="16"/>
          </p:nvPr>
        </p:nvSpPr>
        <p:spPr>
          <a:xfrm>
            <a:off x="371475" y="5722937"/>
            <a:ext cx="5645148" cy="406401"/>
          </a:xfrm>
        </p:spPr>
        <p:txBody>
          <a:bodyPr/>
          <a:lstStyle/>
          <a:p>
            <a:endParaRPr lang="en-US"/>
          </a:p>
        </p:txBody>
      </p:sp>
      <p:pic>
        <p:nvPicPr>
          <p:cNvPr id="5" name="Afbeelding 4"/>
          <p:cNvPicPr>
            <a:picLocks noChangeAspect="1"/>
          </p:cNvPicPr>
          <p:nvPr/>
        </p:nvPicPr>
        <p:blipFill>
          <a:blip r:embed="rId2"/>
          <a:stretch>
            <a:fillRect/>
          </a:stretch>
        </p:blipFill>
        <p:spPr>
          <a:xfrm>
            <a:off x="371475" y="2092854"/>
            <a:ext cx="4788801" cy="2648111"/>
          </a:xfrm>
          <a:prstGeom prst="rect">
            <a:avLst/>
          </a:prstGeom>
          <a:noFill/>
          <a:ln>
            <a:noFill/>
          </a:ln>
          <a:effectLst>
            <a:outerShdw blurRad="292100" dist="139700" dir="2700000" algn="tl" rotWithShape="0">
              <a:srgbClr val="333333">
                <a:alpha val="65000"/>
              </a:srgbClr>
            </a:outerShdw>
          </a:effectLst>
        </p:spPr>
      </p:pic>
      <p:sp>
        <p:nvSpPr>
          <p:cNvPr id="3" name="Tijdelijke aanduiding voor inhoud 2"/>
          <p:cNvSpPr>
            <a:spLocks noGrp="1"/>
          </p:cNvSpPr>
          <p:nvPr>
            <p:ph type="body" sz="quarter" idx="13"/>
          </p:nvPr>
        </p:nvSpPr>
        <p:spPr>
          <a:xfrm>
            <a:off x="6175376" y="1700212"/>
            <a:ext cx="4823846" cy="4429125"/>
          </a:xfrm>
        </p:spPr>
        <p:txBody>
          <a:bodyPr>
            <a:normAutofit/>
          </a:bodyPr>
          <a:lstStyle/>
          <a:p>
            <a:pPr marL="514350" indent="-514350">
              <a:spcAft>
                <a:spcPts val="600"/>
              </a:spcAft>
              <a:buFont typeface="+mj-lt"/>
              <a:buAutoNum type="arabicPeriod"/>
            </a:pPr>
            <a:r>
              <a:rPr lang="nl-NL"/>
              <a:t>Pak pen en papier</a:t>
            </a:r>
          </a:p>
          <a:p>
            <a:pPr marL="514350" indent="-514350">
              <a:spcAft>
                <a:spcPts val="600"/>
              </a:spcAft>
              <a:buFont typeface="+mj-lt"/>
              <a:buAutoNum type="arabicPeriod"/>
            </a:pPr>
            <a:r>
              <a:rPr lang="nl-NL"/>
              <a:t>Schrijf allen 14 competentie op je papier (volgende dia)</a:t>
            </a:r>
          </a:p>
          <a:p>
            <a:pPr marL="514350" indent="-514350">
              <a:spcAft>
                <a:spcPts val="600"/>
              </a:spcAft>
              <a:buFont typeface="+mj-lt"/>
              <a:buAutoNum type="arabicPeriod"/>
            </a:pPr>
            <a:r>
              <a:rPr lang="nl-NL"/>
              <a:t>Geef jezelf bij iedere competentie een cijfer</a:t>
            </a:r>
            <a:br>
              <a:rPr lang="nl-NL"/>
            </a:br>
            <a:endParaRPr lang="nl-NL"/>
          </a:p>
          <a:p>
            <a:pPr marL="0" indent="0">
              <a:spcAft>
                <a:spcPts val="600"/>
              </a:spcAft>
              <a:buNone/>
            </a:pPr>
            <a:r>
              <a:rPr lang="nl-NL" i="1"/>
              <a:t>1. = totaal niet herkenbaar </a:t>
            </a:r>
          </a:p>
          <a:p>
            <a:pPr marL="0" indent="0">
              <a:spcAft>
                <a:spcPts val="600"/>
              </a:spcAft>
              <a:buNone/>
            </a:pPr>
            <a:r>
              <a:rPr lang="nl-NL" i="1"/>
              <a:t>2. = Matig herkenbaar</a:t>
            </a:r>
          </a:p>
          <a:p>
            <a:pPr marL="0" indent="0">
              <a:spcAft>
                <a:spcPts val="600"/>
              </a:spcAft>
              <a:buNone/>
            </a:pPr>
            <a:r>
              <a:rPr lang="nl-NL" i="1"/>
              <a:t>3. = Herkenbaar</a:t>
            </a:r>
          </a:p>
          <a:p>
            <a:pPr marL="0" indent="0">
              <a:spcAft>
                <a:spcPts val="600"/>
              </a:spcAft>
              <a:buNone/>
            </a:pPr>
            <a:r>
              <a:rPr lang="nl-NL" i="1"/>
              <a:t>4. = Heel herkenbaar</a:t>
            </a:r>
          </a:p>
        </p:txBody>
      </p:sp>
      <p:sp>
        <p:nvSpPr>
          <p:cNvPr id="2" name="Titel 1"/>
          <p:cNvSpPr>
            <a:spLocks noGrp="1"/>
          </p:cNvSpPr>
          <p:nvPr>
            <p:ph type="title"/>
          </p:nvPr>
        </p:nvSpPr>
        <p:spPr>
          <a:xfrm>
            <a:off x="371476" y="296863"/>
            <a:ext cx="11437745" cy="1160403"/>
          </a:xfrm>
        </p:spPr>
        <p:txBody>
          <a:bodyPr anchor="t">
            <a:normAutofit/>
          </a:bodyPr>
          <a:lstStyle/>
          <a:p>
            <a:r>
              <a:rPr lang="nl-NL"/>
              <a:t>Hoe schat jij jezelf in?</a:t>
            </a:r>
          </a:p>
        </p:txBody>
      </p:sp>
    </p:spTree>
    <p:extLst>
      <p:ext uri="{BB962C8B-B14F-4D97-AF65-F5344CB8AC3E}">
        <p14:creationId xmlns:p14="http://schemas.microsoft.com/office/powerpoint/2010/main" val="4984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 14 competenties</a:t>
            </a:r>
          </a:p>
        </p:txBody>
      </p:sp>
      <p:pic>
        <p:nvPicPr>
          <p:cNvPr id="4" name="Tijdelijke aanduiding voor inhoud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3796" y="1383805"/>
            <a:ext cx="8503389" cy="451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5947575" y="1542553"/>
            <a:ext cx="270344" cy="584775"/>
          </a:xfrm>
          <a:prstGeom prst="rect">
            <a:avLst/>
          </a:prstGeom>
          <a:noFill/>
        </p:spPr>
        <p:txBody>
          <a:bodyPr wrap="square" rtlCol="0">
            <a:spAutoFit/>
          </a:bodyPr>
          <a:lstStyle/>
          <a:p>
            <a:r>
              <a:rPr lang="nl-NL" sz="3200">
                <a:solidFill>
                  <a:srgbClr val="0070C0"/>
                </a:solidFill>
                <a:latin typeface="Blackadder ITC" panose="04020505051007020D02" pitchFamily="82" charset="0"/>
              </a:rPr>
              <a:t>2</a:t>
            </a:r>
          </a:p>
        </p:txBody>
      </p:sp>
      <p:sp>
        <p:nvSpPr>
          <p:cNvPr id="7" name="Tekstvak 6"/>
          <p:cNvSpPr txBox="1"/>
          <p:nvPr/>
        </p:nvSpPr>
        <p:spPr>
          <a:xfrm>
            <a:off x="5947575" y="1834940"/>
            <a:ext cx="270344" cy="584775"/>
          </a:xfrm>
          <a:prstGeom prst="rect">
            <a:avLst/>
          </a:prstGeom>
          <a:noFill/>
        </p:spPr>
        <p:txBody>
          <a:bodyPr wrap="square" rtlCol="0">
            <a:spAutoFit/>
          </a:bodyPr>
          <a:lstStyle/>
          <a:p>
            <a:r>
              <a:rPr lang="nl-NL" sz="3200">
                <a:solidFill>
                  <a:srgbClr val="0070C0"/>
                </a:solidFill>
                <a:latin typeface="Blackadder ITC" panose="04020505051007020D02" pitchFamily="82" charset="0"/>
              </a:rPr>
              <a:t>4</a:t>
            </a:r>
          </a:p>
        </p:txBody>
      </p:sp>
      <p:sp>
        <p:nvSpPr>
          <p:cNvPr id="8" name="Tekstvak 7"/>
          <p:cNvSpPr txBox="1"/>
          <p:nvPr/>
        </p:nvSpPr>
        <p:spPr>
          <a:xfrm>
            <a:off x="5947575" y="2153232"/>
            <a:ext cx="270344" cy="584775"/>
          </a:xfrm>
          <a:prstGeom prst="rect">
            <a:avLst/>
          </a:prstGeom>
          <a:noFill/>
        </p:spPr>
        <p:txBody>
          <a:bodyPr wrap="square" rtlCol="0">
            <a:spAutoFit/>
          </a:bodyPr>
          <a:lstStyle/>
          <a:p>
            <a:r>
              <a:rPr lang="nl-NL" sz="3200">
                <a:solidFill>
                  <a:srgbClr val="0070C0"/>
                </a:solidFill>
                <a:latin typeface="Blackadder ITC" panose="04020505051007020D02" pitchFamily="82" charset="0"/>
              </a:rPr>
              <a:t>1</a:t>
            </a:r>
          </a:p>
        </p:txBody>
      </p:sp>
      <p:sp>
        <p:nvSpPr>
          <p:cNvPr id="9" name="Tekstvak 8"/>
          <p:cNvSpPr txBox="1"/>
          <p:nvPr/>
        </p:nvSpPr>
        <p:spPr>
          <a:xfrm>
            <a:off x="5947575" y="2471523"/>
            <a:ext cx="604300" cy="584775"/>
          </a:xfrm>
          <a:prstGeom prst="rect">
            <a:avLst/>
          </a:prstGeom>
          <a:noFill/>
        </p:spPr>
        <p:txBody>
          <a:bodyPr wrap="square" rtlCol="0">
            <a:spAutoFit/>
          </a:bodyPr>
          <a:lstStyle/>
          <a:p>
            <a:r>
              <a:rPr lang="nl-NL" sz="3200">
                <a:solidFill>
                  <a:srgbClr val="0070C0"/>
                </a:solidFill>
                <a:latin typeface="Blackadder ITC" panose="04020505051007020D02" pitchFamily="82" charset="0"/>
              </a:rPr>
              <a:t>..</a:t>
            </a:r>
          </a:p>
        </p:txBody>
      </p:sp>
    </p:spTree>
    <p:extLst>
      <p:ext uri="{BB962C8B-B14F-4D97-AF65-F5344CB8AC3E}">
        <p14:creationId xmlns:p14="http://schemas.microsoft.com/office/powerpoint/2010/main" val="5670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Prestatiegerichtheid</a:t>
            </a:r>
            <a:br>
              <a:rPr lang="nl-NL"/>
            </a:br>
            <a:endParaRPr lang="nl-NL"/>
          </a:p>
        </p:txBody>
      </p:sp>
      <p:sp>
        <p:nvSpPr>
          <p:cNvPr id="3" name="Tijdelijke aanduiding voor inhoud 2"/>
          <p:cNvSpPr>
            <a:spLocks noGrp="1"/>
          </p:cNvSpPr>
          <p:nvPr>
            <p:ph idx="1"/>
          </p:nvPr>
        </p:nvSpPr>
        <p:spPr>
          <a:xfrm>
            <a:off x="1795102" y="1231587"/>
            <a:ext cx="8846773" cy="4929411"/>
          </a:xfrm>
        </p:spPr>
        <p:txBody>
          <a:bodyPr>
            <a:normAutofit/>
          </a:bodyPr>
          <a:lstStyle/>
          <a:p>
            <a:pPr marL="0" indent="0" algn="just">
              <a:buNone/>
            </a:pPr>
            <a:r>
              <a:rPr lang="nl-NL" sz="1800" i="1"/>
              <a:t>Ondernemende mensen zijn prestatiegericht. </a:t>
            </a:r>
          </a:p>
          <a:p>
            <a:pPr marL="0" indent="0" algn="just">
              <a:buNone/>
            </a:pPr>
            <a:r>
              <a:rPr lang="nl-NL" sz="1800" i="1"/>
              <a:t>Dat wil zeggen: zij streven doelgericht naar een prestatie en gaan daarbij zo nodig de strijd met anderen aan. Met veel wilskracht en energie werken ze naar een duidelijk doel toe. Zij willen steeds meer presteren door alles zo goed mogelijk te doen. Daarvoor leggen de lat voor zichzelf steeds hoger. Ze willen zich onderscheiden. Die drijfveer komt van binnenuit. Niet-ondernemende mensen hebben geen sterke behoefte om te presteren of sterke wil om succes te hebben. Zij nemen sneller genoegen met minder en vinden het vaak prima zoals het gaat.</a:t>
            </a:r>
          </a:p>
          <a:p>
            <a:pPr algn="just"/>
            <a:endParaRPr lang="nl-NL"/>
          </a:p>
        </p:txBody>
      </p:sp>
      <p:pic>
        <p:nvPicPr>
          <p:cNvPr id="2050" name="Picture 2" descr="Afbeeldingsresultaat voor winnen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416" y="4227515"/>
            <a:ext cx="38100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04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Zelfstandigheid</a:t>
            </a:r>
            <a:br>
              <a:rPr lang="nl-NL"/>
            </a:br>
            <a:endParaRPr lang="nl-NL"/>
          </a:p>
        </p:txBody>
      </p:sp>
      <p:sp>
        <p:nvSpPr>
          <p:cNvPr id="3" name="Tijdelijke aanduiding voor inhoud 2"/>
          <p:cNvSpPr>
            <a:spLocks noGrp="1"/>
          </p:cNvSpPr>
          <p:nvPr>
            <p:ph idx="1"/>
          </p:nvPr>
        </p:nvSpPr>
        <p:spPr>
          <a:xfrm>
            <a:off x="1550165" y="1631726"/>
            <a:ext cx="8846773" cy="4929411"/>
          </a:xfrm>
        </p:spPr>
        <p:txBody>
          <a:bodyPr>
            <a:normAutofit/>
          </a:bodyPr>
          <a:lstStyle/>
          <a:p>
            <a:pPr marL="0" indent="0" algn="just">
              <a:buNone/>
            </a:pPr>
            <a:r>
              <a:rPr lang="nl-NL" sz="1800" i="1"/>
              <a:t>Ondernemende mensen hebben behoefte aan vrijheid. Ze willen zelf kunnen beslissen wat ze doen. Ze lossen zelf hun problemen op en brengen hun werkzaamheden op eigen kracht tot een goed einde. Niet-ondernemende mensen hebben steun of hulp nodig en laten beslissingen vaker aan anderen over.</a:t>
            </a:r>
          </a:p>
        </p:txBody>
      </p:sp>
      <p:pic>
        <p:nvPicPr>
          <p:cNvPr id="4" name="Afbeelding 3"/>
          <p:cNvPicPr>
            <a:picLocks noChangeAspect="1"/>
          </p:cNvPicPr>
          <p:nvPr/>
        </p:nvPicPr>
        <p:blipFill>
          <a:blip r:embed="rId2"/>
          <a:stretch>
            <a:fillRect/>
          </a:stretch>
        </p:blipFill>
        <p:spPr>
          <a:xfrm>
            <a:off x="142550" y="3486269"/>
            <a:ext cx="4578062" cy="3239096"/>
          </a:xfrm>
          <a:prstGeom prst="rect">
            <a:avLst/>
          </a:prstGeom>
          <a:ln>
            <a:noFill/>
          </a:ln>
          <a:effectLst>
            <a:softEdge rad="112500"/>
          </a:effectLst>
        </p:spPr>
      </p:pic>
    </p:spTree>
    <p:extLst>
      <p:ext uri="{BB962C8B-B14F-4D97-AF65-F5344CB8AC3E}">
        <p14:creationId xmlns:p14="http://schemas.microsoft.com/office/powerpoint/2010/main" val="39368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Dominantie</a:t>
            </a:r>
            <a:br>
              <a:rPr lang="nl-NL"/>
            </a:br>
            <a:endParaRPr lang="nl-NL"/>
          </a:p>
        </p:txBody>
      </p:sp>
      <p:sp>
        <p:nvSpPr>
          <p:cNvPr id="3" name="Tijdelijke aanduiding voor inhoud 2"/>
          <p:cNvSpPr>
            <a:spLocks noGrp="1"/>
          </p:cNvSpPr>
          <p:nvPr>
            <p:ph idx="1"/>
          </p:nvPr>
        </p:nvSpPr>
        <p:spPr/>
        <p:txBody>
          <a:bodyPr>
            <a:normAutofit/>
          </a:bodyPr>
          <a:lstStyle/>
          <a:p>
            <a:pPr marL="0" indent="0" algn="just">
              <a:buNone/>
            </a:pPr>
            <a:r>
              <a:rPr lang="nl-NL" sz="1800" i="1"/>
              <a:t>Dominantie is de behoefte om controle over anderen te hebben; om iemand je wil op te leggen. Dominantie kan een reden zijn om ondernemend te handelen, omdat je dan de leiding hebt. Ondernemende mensen weten wat ze willen en hoe ze anderen kunnen beïnvloeden om hun eigen doelen te bereiken. Daarbij gaan ze er vanuit dat hun gezag of mening wordt geaccepteerd. Niet ondernemende mensen zijn bescheiden en treden liever niet op de voorgrond.</a:t>
            </a:r>
          </a:p>
          <a:p>
            <a:pPr marL="0" indent="0" algn="just">
              <a:buNone/>
            </a:pPr>
            <a:endParaRPr lang="nl-NL" sz="1800" i="1"/>
          </a:p>
        </p:txBody>
      </p:sp>
      <p:pic>
        <p:nvPicPr>
          <p:cNvPr id="4" name="Afbeelding 3"/>
          <p:cNvPicPr>
            <a:picLocks noChangeAspect="1"/>
          </p:cNvPicPr>
          <p:nvPr/>
        </p:nvPicPr>
        <p:blipFill>
          <a:blip r:embed="rId2"/>
          <a:stretch>
            <a:fillRect/>
          </a:stretch>
        </p:blipFill>
        <p:spPr>
          <a:xfrm>
            <a:off x="7353682" y="1316438"/>
            <a:ext cx="2707822" cy="3831824"/>
          </a:xfrm>
          <a:prstGeom prst="rect">
            <a:avLst/>
          </a:prstGeom>
        </p:spPr>
      </p:pic>
    </p:spTree>
    <p:extLst>
      <p:ext uri="{BB962C8B-B14F-4D97-AF65-F5344CB8AC3E}">
        <p14:creationId xmlns:p14="http://schemas.microsoft.com/office/powerpoint/2010/main" val="1014547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3E8B200-D32A-4F50-B095-4D7372589ADE}"/>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a:t>Onderwerp van de presentatie</a:t>
            </a:r>
          </a:p>
        </p:txBody>
      </p:sp>
      <p:sp>
        <p:nvSpPr>
          <p:cNvPr id="12" name="Slide Number Placeholder 4">
            <a:extLst>
              <a:ext uri="{FF2B5EF4-FFF2-40B4-BE49-F238E27FC236}">
                <a16:creationId xmlns:a16="http://schemas.microsoft.com/office/drawing/2014/main" id="{11605B0D-0B20-4EE8-A556-B6D02681FF1C}"/>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8</a:t>
            </a:fld>
            <a:endParaRPr lang="nl-NL" noProof="0"/>
          </a:p>
        </p:txBody>
      </p:sp>
      <p:sp>
        <p:nvSpPr>
          <p:cNvPr id="19" name="Text Placeholder 4">
            <a:extLst>
              <a:ext uri="{FF2B5EF4-FFF2-40B4-BE49-F238E27FC236}">
                <a16:creationId xmlns:a16="http://schemas.microsoft.com/office/drawing/2014/main" id="{4D3EDCC7-F2D0-4717-B5C0-E7FAA1279708}"/>
              </a:ext>
            </a:extLst>
          </p:cNvPr>
          <p:cNvSpPr>
            <a:spLocks noGrp="1"/>
          </p:cNvSpPr>
          <p:nvPr>
            <p:ph type="body" sz="quarter" idx="16"/>
          </p:nvPr>
        </p:nvSpPr>
        <p:spPr>
          <a:xfrm>
            <a:off x="371475" y="5722937"/>
            <a:ext cx="5645148" cy="406401"/>
          </a:xfrm>
        </p:spPr>
        <p:txBody>
          <a:bodyPr/>
          <a:lstStyle/>
          <a:p>
            <a:endParaRPr lang="en-US"/>
          </a:p>
        </p:txBody>
      </p:sp>
      <p:pic>
        <p:nvPicPr>
          <p:cNvPr id="5" name="Afbeelding 4"/>
          <p:cNvPicPr>
            <a:picLocks noChangeAspect="1"/>
          </p:cNvPicPr>
          <p:nvPr/>
        </p:nvPicPr>
        <p:blipFill>
          <a:blip r:embed="rId2"/>
          <a:stretch>
            <a:fillRect/>
          </a:stretch>
        </p:blipFill>
        <p:spPr>
          <a:xfrm>
            <a:off x="410515" y="1700213"/>
            <a:ext cx="5578374" cy="3913188"/>
          </a:xfrm>
          <a:prstGeom prst="rect">
            <a:avLst/>
          </a:prstGeom>
          <a:noFill/>
          <a:ln>
            <a:noFill/>
          </a:ln>
          <a:effectLst>
            <a:softEdge rad="112500"/>
          </a:effectLst>
        </p:spPr>
      </p:pic>
      <p:sp>
        <p:nvSpPr>
          <p:cNvPr id="3" name="Tijdelijke aanduiding voor inhoud 2"/>
          <p:cNvSpPr>
            <a:spLocks noGrp="1"/>
          </p:cNvSpPr>
          <p:nvPr>
            <p:ph type="body" sz="quarter" idx="13"/>
          </p:nvPr>
        </p:nvSpPr>
        <p:spPr>
          <a:xfrm>
            <a:off x="6175376" y="1700212"/>
            <a:ext cx="4823846" cy="4429125"/>
          </a:xfrm>
        </p:spPr>
        <p:txBody>
          <a:bodyPr>
            <a:normAutofit/>
          </a:bodyPr>
          <a:lstStyle/>
          <a:p>
            <a:pPr marL="0" indent="0">
              <a:spcAft>
                <a:spcPts val="600"/>
              </a:spcAft>
              <a:buNone/>
            </a:pPr>
            <a:r>
              <a:rPr lang="nl-NL" i="1"/>
              <a:t>Sociale oriëntatie is de mate waarin iemand gericht is op anderen. Ondernemende mensen begrijpen dat mensen en netwerken nodig zijn om hun ideeën te realiseren. Ze leggen gemakkelijk contact en laten zich leiden door zakelijke overwegingen in hun sociale handelen. Daarbij kunnen ze hun sociale behoeften opzij zetten en hun aandacht richten op hun eigen belangen. Niet-ondernemende mensen zijn gereserveerd en terughoudend in het leggen van contacten.</a:t>
            </a:r>
          </a:p>
          <a:p>
            <a:pPr>
              <a:spcAft>
                <a:spcPts val="600"/>
              </a:spcAft>
            </a:pPr>
            <a:endParaRPr lang="nl-NL" i="1"/>
          </a:p>
        </p:txBody>
      </p:sp>
      <p:sp>
        <p:nvSpPr>
          <p:cNvPr id="2" name="Titel 1"/>
          <p:cNvSpPr>
            <a:spLocks noGrp="1"/>
          </p:cNvSpPr>
          <p:nvPr>
            <p:ph type="title"/>
          </p:nvPr>
        </p:nvSpPr>
        <p:spPr>
          <a:xfrm>
            <a:off x="371476" y="296863"/>
            <a:ext cx="11437745" cy="1160403"/>
          </a:xfrm>
        </p:spPr>
        <p:txBody>
          <a:bodyPr anchor="t">
            <a:normAutofit/>
          </a:bodyPr>
          <a:lstStyle/>
          <a:p>
            <a:r>
              <a:rPr lang="nl-NL"/>
              <a:t>Sociale oriëntatie</a:t>
            </a:r>
            <a:br>
              <a:rPr lang="nl-NL"/>
            </a:br>
            <a:endParaRPr lang="nl-NL"/>
          </a:p>
        </p:txBody>
      </p:sp>
      <p:sp>
        <p:nvSpPr>
          <p:cNvPr id="17" name="Text Placeholder 7">
            <a:extLst>
              <a:ext uri="{FF2B5EF4-FFF2-40B4-BE49-F238E27FC236}">
                <a16:creationId xmlns:a16="http://schemas.microsoft.com/office/drawing/2014/main" id="{A7DE0959-9955-4A40-8CBF-E3F2EDD1295B}"/>
              </a:ext>
            </a:extLst>
          </p:cNvPr>
          <p:cNvSpPr>
            <a:spLocks noGrp="1"/>
          </p:cNvSpPr>
          <p:nvPr>
            <p:ph type="body" sz="quarter" idx="16"/>
          </p:nvPr>
        </p:nvSpPr>
        <p:spPr>
          <a:xfrm>
            <a:off x="6175377" y="5722937"/>
            <a:ext cx="5645148" cy="406401"/>
          </a:xfrm>
        </p:spPr>
        <p:txBody>
          <a:bodyPr/>
          <a:lstStyle/>
          <a:p>
            <a:endParaRPr lang="en-US"/>
          </a:p>
        </p:txBody>
      </p:sp>
    </p:spTree>
    <p:extLst>
      <p:ext uri="{BB962C8B-B14F-4D97-AF65-F5344CB8AC3E}">
        <p14:creationId xmlns:p14="http://schemas.microsoft.com/office/powerpoint/2010/main" val="1914509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Zelfvertrouwen</a:t>
            </a:r>
            <a:br>
              <a:rPr lang="nl-NL"/>
            </a:br>
            <a:endParaRPr lang="nl-NL"/>
          </a:p>
        </p:txBody>
      </p:sp>
      <p:sp>
        <p:nvSpPr>
          <p:cNvPr id="3" name="Tijdelijke aanduiding voor inhoud 2"/>
          <p:cNvSpPr>
            <a:spLocks noGrp="1"/>
          </p:cNvSpPr>
          <p:nvPr>
            <p:ph idx="1"/>
          </p:nvPr>
        </p:nvSpPr>
        <p:spPr>
          <a:xfrm>
            <a:off x="628152" y="1928589"/>
            <a:ext cx="5459139" cy="4929411"/>
          </a:xfrm>
        </p:spPr>
        <p:txBody>
          <a:bodyPr>
            <a:normAutofit/>
          </a:bodyPr>
          <a:lstStyle/>
          <a:p>
            <a:pPr marL="0" indent="0" algn="just">
              <a:buNone/>
            </a:pPr>
            <a:r>
              <a:rPr lang="nl-NL" sz="1800" i="1"/>
              <a:t>Zelfvertrouwen is het geloof in eigen kunnen en zelfverzekerd zijn en overkomen naar anderen toe. Ondernemende mensen vertrouwen erop dat ze hun doelen kunnen bereiken op eigen kracht. Ze zijn ervan overtuigd elke opdracht tot een goed einde te kunnen brengen; dat hun succes niet van anderen afhangt, maar van henzelf. Ook in relatie tot anderen, al zijn die rijker, belangrijker of machtiger, brengen ze dat zelfvertrouwen mee. Niet-ondernemende mensen geloven minder in hun eigen kracht en leven met het idee dat hun succes van de omstandigheden afhangt.</a:t>
            </a:r>
          </a:p>
          <a:p>
            <a:pPr algn="just"/>
            <a:endParaRPr lang="nl-NL" sz="1800" i="1"/>
          </a:p>
        </p:txBody>
      </p:sp>
      <p:pic>
        <p:nvPicPr>
          <p:cNvPr id="4" name="Afbeelding 3"/>
          <p:cNvPicPr>
            <a:picLocks noChangeAspect="1"/>
          </p:cNvPicPr>
          <p:nvPr/>
        </p:nvPicPr>
        <p:blipFill>
          <a:blip r:embed="rId2"/>
          <a:stretch>
            <a:fillRect/>
          </a:stretch>
        </p:blipFill>
        <p:spPr>
          <a:xfrm>
            <a:off x="7519714" y="2044722"/>
            <a:ext cx="2847975" cy="307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6127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9A8A7FD1DB944F91C91B13307C3672" ma:contentTypeVersion="2" ma:contentTypeDescription="Een nieuw document maken." ma:contentTypeScope="" ma:versionID="a411d17ee2f882ceab3c8f42af274e55">
  <xsd:schema xmlns:xsd="http://www.w3.org/2001/XMLSchema" xmlns:xs="http://www.w3.org/2001/XMLSchema" xmlns:p="http://schemas.microsoft.com/office/2006/metadata/properties" xmlns:ns2="ca2ec75c-219c-45af-abfd-a9fcb13ffe81" targetNamespace="http://schemas.microsoft.com/office/2006/metadata/properties" ma:root="true" ma:fieldsID="b6a4b7d61df10fd48b6b9054d77fb959" ns2:_="">
    <xsd:import namespace="ca2ec75c-219c-45af-abfd-a9fcb13ffe8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ec75c-219c-45af-abfd-a9fcb13ff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913B809E-9840-4F61-A777-0ECC9F692F13}">
  <ds:schemaRefs>
    <ds:schemaRef ds:uri="9ebddd9a-c6ef-493b-9d5d-ed551708252f"/>
    <ds:schemaRef ds:uri="df931e03-e509-449d-9b47-8a84378805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555256-1414-4754-A3A6-33DBEE6174E8}">
  <ds:schemaRefs>
    <ds:schemaRef ds:uri="ca2ec75c-219c-45af-abfd-a9fcb13ffe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2451</Words>
  <Application>Microsoft Office PowerPoint</Application>
  <PresentationFormat>Breedbeeld</PresentationFormat>
  <Paragraphs>127</Paragraphs>
  <Slides>21</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Arial Black</vt:lpstr>
      <vt:lpstr>Blackadder ITC</vt:lpstr>
      <vt:lpstr>Calibri</vt:lpstr>
      <vt:lpstr>Yuverta</vt:lpstr>
      <vt:lpstr>Ondernemerschapscompetenties</vt:lpstr>
      <vt:lpstr>Ondernemerschapscompetenties</vt:lpstr>
      <vt:lpstr>Hoe schat jij jezelf in?</vt:lpstr>
      <vt:lpstr>De 14 competenties</vt:lpstr>
      <vt:lpstr>Prestatiegerichtheid </vt:lpstr>
      <vt:lpstr>Zelfstandigheid </vt:lpstr>
      <vt:lpstr>Dominantie </vt:lpstr>
      <vt:lpstr>Sociale oriëntatie </vt:lpstr>
      <vt:lpstr>Zelfvertrouwen </vt:lpstr>
      <vt:lpstr>Doorzettingsvermogen </vt:lpstr>
      <vt:lpstr>Risicobereidheid </vt:lpstr>
      <vt:lpstr>Marktgerichtheid </vt:lpstr>
      <vt:lpstr>Creativiteit </vt:lpstr>
      <vt:lpstr>Flexibiliteit </vt:lpstr>
      <vt:lpstr>Pro-activiteit </vt:lpstr>
      <vt:lpstr>Empathie </vt:lpstr>
      <vt:lpstr>Plannen </vt:lpstr>
      <vt:lpstr>Financieel beheren </vt:lpstr>
      <vt:lpstr>PowerPoint-presentatie</vt:lpstr>
      <vt:lpstr>Aan de slag</vt:lpstr>
      <vt:lpstr>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Neutkens</dc:creator>
  <dc:description>Template by HQ Solutions</dc:description>
  <cp:lastModifiedBy>Maryam van der Meer</cp:lastModifiedBy>
  <cp:revision>2</cp:revision>
  <dcterms:created xsi:type="dcterms:W3CDTF">2021-03-01T11:59:21Z</dcterms:created>
  <dcterms:modified xsi:type="dcterms:W3CDTF">2023-02-12T14:55:16Z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0x010100D99A8A7FD1DB944F91C91B13307C3672</vt:lpwstr>
  </property>
</Properties>
</file>